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57" r:id="rId3"/>
    <p:sldId id="258" r:id="rId4"/>
    <p:sldId id="259" r:id="rId5"/>
    <p:sldId id="260" r:id="rId6"/>
    <p:sldId id="262" r:id="rId7"/>
    <p:sldId id="263" r:id="rId8"/>
    <p:sldId id="264" r:id="rId9"/>
    <p:sldId id="265" r:id="rId10"/>
    <p:sldId id="266" r:id="rId11"/>
    <p:sldId id="269" r:id="rId12"/>
    <p:sldId id="268" r:id="rId13"/>
    <p:sldId id="270" r:id="rId14"/>
    <p:sldId id="271" r:id="rId15"/>
    <p:sldId id="272" r:id="rId16"/>
    <p:sldId id="273" r:id="rId17"/>
    <p:sldId id="274" r:id="rId18"/>
    <p:sldId id="275" r:id="rId19"/>
    <p:sldId id="276" r:id="rId20"/>
    <p:sldId id="278" r:id="rId21"/>
    <p:sldId id="26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3227"/>
  </p:normalViewPr>
  <p:slideViewPr>
    <p:cSldViewPr snapToGrid="0">
      <p:cViewPr varScale="1">
        <p:scale>
          <a:sx n="89" d="100"/>
          <a:sy n="89" d="100"/>
        </p:scale>
        <p:origin x="143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6440E8-D61C-574C-892D-D1E9E259C5CC}" type="datetimeFigureOut">
              <a:rPr lang="en-US" smtClean="0"/>
              <a:t>3/2/23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B0AAD-F1EA-C94B-AE4D-C4290B573803}" type="slidenum">
              <a:rPr lang="en-US" smtClean="0"/>
              <a:t>‹#›</a:t>
            </a:fld>
            <a:endParaRPr lang="en-US"/>
          </a:p>
        </p:txBody>
      </p:sp>
    </p:spTree>
    <p:extLst>
      <p:ext uri="{BB962C8B-B14F-4D97-AF65-F5344CB8AC3E}">
        <p14:creationId xmlns:p14="http://schemas.microsoft.com/office/powerpoint/2010/main" val="2484024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1. It is a process of identifying and extracting opinions and emotions expressed in text data using natural language processing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    that tries to give machines and computer software the ability to understand the emotions of the user.</a:t>
            </a:r>
          </a:p>
          <a:p>
            <a:endParaRPr lang="en-US" dirty="0">
              <a:effectLst/>
              <a:latin typeface="Helvetica Neue" panose="02000503000000020004" pitchFamily="2" charset="0"/>
            </a:endParaRPr>
          </a:p>
          <a:p>
            <a:r>
              <a:rPr lang="en-US" dirty="0">
                <a:effectLst/>
                <a:latin typeface="Helvetica Neue" panose="02000503000000020004" pitchFamily="2" charset="0"/>
              </a:rPr>
              <a:t>2. Sentiment analysis encompasses various techniques used to analyze the emotions, opinions, and attitudes expressed in text</a:t>
            </a:r>
          </a:p>
          <a:p>
            <a:endParaRPr lang="en-US" dirty="0">
              <a:effectLst/>
              <a:latin typeface="Helvetica Neue" panose="02000503000000020004" pitchFamily="2" charset="0"/>
            </a:endParaRPr>
          </a:p>
          <a:p>
            <a:r>
              <a:rPr lang="en-US" dirty="0">
                <a:effectLst/>
                <a:latin typeface="Helvetica Neue" panose="02000503000000020004" pitchFamily="2" charset="0"/>
              </a:rPr>
              <a:t>3. The analysis can range from simple polarity classification to more advanced methods such as aspect-based sentiment analysis and emotion detection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4. It is important to know How customer feel about the products or services positive and negative words matter. They can boost the business efforts or can initiate a crisis.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E9B0AAD-F1EA-C94B-AE4D-C4290B573803}" type="slidenum">
              <a:rPr lang="en-US" smtClean="0"/>
              <a:t>11</a:t>
            </a:fld>
            <a:endParaRPr lang="en-US"/>
          </a:p>
        </p:txBody>
      </p:sp>
    </p:spTree>
    <p:extLst>
      <p:ext uri="{BB962C8B-B14F-4D97-AF65-F5344CB8AC3E}">
        <p14:creationId xmlns:p14="http://schemas.microsoft.com/office/powerpoint/2010/main" val="2953777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F0502020204030204" pitchFamily="34" charset="0"/>
              </a:rPr>
              <a:t>Defines the quality of services mentioned by the guests in reviews</a:t>
            </a:r>
          </a:p>
          <a:p>
            <a:endParaRPr lang="en-US" b="0" i="0" dirty="0">
              <a:solidFill>
                <a:srgbClr val="202124"/>
              </a:solidFill>
              <a:effectLst/>
              <a:latin typeface="Roboto" panose="020F0502020204030204" pitchFamily="34" charset="0"/>
            </a:endParaRPr>
          </a:p>
          <a:p>
            <a:r>
              <a:rPr lang="en-US" b="0" i="0" dirty="0">
                <a:solidFill>
                  <a:srgbClr val="333333"/>
                </a:solidFill>
                <a:effectLst/>
                <a:latin typeface="Avenir-LT-W01_35-Light" panose="02000503020000020003" pitchFamily="2" charset="0"/>
              </a:rPr>
              <a:t>Guest reviews are becoming a prominent factor, they can clearly influence people's booking decisions.</a:t>
            </a:r>
          </a:p>
          <a:p>
            <a:endParaRPr lang="en-US" b="0" i="0" dirty="0">
              <a:solidFill>
                <a:srgbClr val="333333"/>
              </a:solidFill>
              <a:effectLst/>
              <a:latin typeface="Avenir-LT-W01_35-Light" panose="02000503020000020003" pitchFamily="2" charset="0"/>
            </a:endParaRPr>
          </a:p>
          <a:p>
            <a:r>
              <a:rPr lang="en-US" b="0" i="0" dirty="0">
                <a:solidFill>
                  <a:srgbClr val="333333"/>
                </a:solidFill>
                <a:effectLst/>
                <a:latin typeface="Avenir-LT-W01_35-Light" panose="02000503020000020003" pitchFamily="2" charset="0"/>
              </a:rPr>
              <a:t>Lets think about our own experience, When we want to go to a place to stay for a vacation, We generally check for the reviews before making decision to purchase a room there.</a:t>
            </a:r>
          </a:p>
          <a:p>
            <a:endParaRPr lang="en-US" b="0" i="0" dirty="0">
              <a:solidFill>
                <a:srgbClr val="333333"/>
              </a:solidFill>
              <a:effectLst/>
              <a:latin typeface="Avenir-LT-W01_35-Light" panose="02000503020000020003" pitchFamily="2" charset="0"/>
            </a:endParaRPr>
          </a:p>
          <a:p>
            <a:r>
              <a:rPr lang="en-US" b="0" i="0" dirty="0">
                <a:solidFill>
                  <a:srgbClr val="333333"/>
                </a:solidFill>
                <a:effectLst/>
                <a:latin typeface="Avenir-LT-W01_35-Light" panose="02000503020000020003" pitchFamily="2" charset="0"/>
              </a:rPr>
              <a:t>So Sentiment analysis can really help in identifying the flaws of the hotels or organization and can help them correct those for their business improvement.</a:t>
            </a:r>
            <a:endParaRPr lang="en-US" b="0" dirty="0"/>
          </a:p>
        </p:txBody>
      </p:sp>
      <p:sp>
        <p:nvSpPr>
          <p:cNvPr id="4" name="Slide Number Placeholder 3"/>
          <p:cNvSpPr>
            <a:spLocks noGrp="1"/>
          </p:cNvSpPr>
          <p:nvPr>
            <p:ph type="sldNum" sz="quarter" idx="5"/>
          </p:nvPr>
        </p:nvSpPr>
        <p:spPr/>
        <p:txBody>
          <a:bodyPr/>
          <a:lstStyle/>
          <a:p>
            <a:fld id="{FE9B0AAD-F1EA-C94B-AE4D-C4290B573803}" type="slidenum">
              <a:rPr lang="en-US" smtClean="0"/>
              <a:t>12</a:t>
            </a:fld>
            <a:endParaRPr lang="en-US"/>
          </a:p>
        </p:txBody>
      </p:sp>
    </p:spTree>
    <p:extLst>
      <p:ext uri="{BB962C8B-B14F-4D97-AF65-F5344CB8AC3E}">
        <p14:creationId xmlns:p14="http://schemas.microsoft.com/office/powerpoint/2010/main" val="1700837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Kaggle</a:t>
            </a:r>
          </a:p>
        </p:txBody>
      </p:sp>
      <p:sp>
        <p:nvSpPr>
          <p:cNvPr id="4" name="Slide Number Placeholder 3"/>
          <p:cNvSpPr>
            <a:spLocks noGrp="1"/>
          </p:cNvSpPr>
          <p:nvPr>
            <p:ph type="sldNum" sz="quarter" idx="5"/>
          </p:nvPr>
        </p:nvSpPr>
        <p:spPr/>
        <p:txBody>
          <a:bodyPr/>
          <a:lstStyle/>
          <a:p>
            <a:fld id="{FE9B0AAD-F1EA-C94B-AE4D-C4290B573803}" type="slidenum">
              <a:rPr lang="en-US" smtClean="0"/>
              <a:t>13</a:t>
            </a:fld>
            <a:endParaRPr lang="en-US"/>
          </a:p>
        </p:txBody>
      </p:sp>
    </p:spTree>
    <p:extLst>
      <p:ext uri="{BB962C8B-B14F-4D97-AF65-F5344CB8AC3E}">
        <p14:creationId xmlns:p14="http://schemas.microsoft.com/office/powerpoint/2010/main" val="768005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Often used by businesses to automatically detect brand sentiment on social media. Analyzing these interactions can help brands detect urgent customer issues that they need to respond to right away,  or monitor overall customer satisfaction.</a:t>
            </a:r>
            <a:br>
              <a:rPr lang="en-US" dirty="0"/>
            </a:br>
            <a:endParaRPr lang="en-US" dirty="0"/>
          </a:p>
          <a:p>
            <a:pPr marL="228600" indent="-228600">
              <a:buAutoNum type="arabicPeriod"/>
            </a:pPr>
            <a:r>
              <a:rPr lang="en-US" dirty="0"/>
              <a:t>Human language is complex, ambiguous, disorganized, and diverse. There are more than 6,500 languages in the world, all of them with their own syntactic and semantic rules. Even humans struggle to make sense of language.</a:t>
            </a:r>
          </a:p>
        </p:txBody>
      </p:sp>
      <p:sp>
        <p:nvSpPr>
          <p:cNvPr id="4" name="Slide Number Placeholder 3"/>
          <p:cNvSpPr>
            <a:spLocks noGrp="1"/>
          </p:cNvSpPr>
          <p:nvPr>
            <p:ph type="sldNum" sz="quarter" idx="5"/>
          </p:nvPr>
        </p:nvSpPr>
        <p:spPr/>
        <p:txBody>
          <a:bodyPr/>
          <a:lstStyle/>
          <a:p>
            <a:fld id="{FE9B0AAD-F1EA-C94B-AE4D-C4290B573803}" type="slidenum">
              <a:rPr lang="en-US" smtClean="0"/>
              <a:t>14</a:t>
            </a:fld>
            <a:endParaRPr lang="en-US"/>
          </a:p>
        </p:txBody>
      </p:sp>
    </p:spTree>
    <p:extLst>
      <p:ext uri="{BB962C8B-B14F-4D97-AF65-F5344CB8AC3E}">
        <p14:creationId xmlns:p14="http://schemas.microsoft.com/office/powerpoint/2010/main" val="4066743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Lemmatization is one of the technique used to clean data. </a:t>
            </a:r>
          </a:p>
          <a:p>
            <a:r>
              <a:rPr lang="en-US" dirty="0"/>
              <a:t>Ppt</a:t>
            </a:r>
          </a:p>
          <a:p>
            <a:endParaRPr lang="en-US" dirty="0"/>
          </a:p>
          <a:p>
            <a:r>
              <a:rPr lang="en-US" dirty="0"/>
              <a:t>We are have two techniques to clean data, stemming and lemmatization</a:t>
            </a:r>
          </a:p>
          <a:p>
            <a:r>
              <a:rPr lang="en-US" dirty="0"/>
              <a:t>Stemming:</a:t>
            </a:r>
          </a:p>
          <a:p>
            <a:r>
              <a:rPr lang="en-US" dirty="0"/>
              <a:t>For example, consider word “information” , where the stemming convert these type of words to base word as “inform”.</a:t>
            </a:r>
          </a:p>
          <a:p>
            <a:endParaRPr lang="en-US" dirty="0"/>
          </a:p>
          <a:p>
            <a:r>
              <a:rPr lang="en-US" dirty="0"/>
              <a:t>Lemmatization used vocabulary and morphological analysis of words, normally aiming to remove inflectional endings only and to return the base or dictionary form of a word, which is known as the lemma(base)</a:t>
            </a:r>
          </a:p>
          <a:p>
            <a:r>
              <a:rPr lang="en-US" dirty="0"/>
              <a:t>Example:</a:t>
            </a:r>
          </a:p>
          <a:p>
            <a:r>
              <a:rPr lang="en-US" dirty="0"/>
              <a:t>For example, consider “ computers” from the table displayed. Lemmatization has converted it to dictionary form of word computer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E9B0AAD-F1EA-C94B-AE4D-C4290B573803}" type="slidenum">
              <a:rPr lang="en-US" smtClean="0"/>
              <a:t>16</a:t>
            </a:fld>
            <a:endParaRPr lang="en-US"/>
          </a:p>
        </p:txBody>
      </p:sp>
    </p:spTree>
    <p:extLst>
      <p:ext uri="{BB962C8B-B14F-4D97-AF65-F5344CB8AC3E}">
        <p14:creationId xmlns:p14="http://schemas.microsoft.com/office/powerpoint/2010/main" val="3118375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using TF and IDF machine makes sense of important words in a document and important words throughout all documents.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IDF(t) = 4/1 =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TF = consider </a:t>
            </a:r>
            <a:r>
              <a:rPr lang="en-US" dirty="0" err="1"/>
              <a:t>airtcle</a:t>
            </a:r>
            <a:r>
              <a:rPr lang="en-US" dirty="0"/>
              <a:t> 1, where assume that it has total words 1000.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TF(</a:t>
            </a:r>
            <a:r>
              <a:rPr lang="en-US" dirty="0" err="1"/>
              <a:t>t,d</a:t>
            </a:r>
            <a:r>
              <a:rPr lang="en-US" dirty="0"/>
              <a:t>) = </a:t>
            </a:r>
            <a:r>
              <a:rPr lang="en-US" dirty="0" err="1"/>
              <a:t>iphone</a:t>
            </a:r>
            <a:r>
              <a:rPr lang="en-US" dirty="0"/>
              <a:t>(7)/1000  is TF value</a:t>
            </a:r>
          </a:p>
          <a:p>
            <a:endParaRPr lang="en-US" dirty="0"/>
          </a:p>
        </p:txBody>
      </p:sp>
      <p:sp>
        <p:nvSpPr>
          <p:cNvPr id="4" name="Slide Number Placeholder 3"/>
          <p:cNvSpPr>
            <a:spLocks noGrp="1"/>
          </p:cNvSpPr>
          <p:nvPr>
            <p:ph type="sldNum" sz="quarter" idx="5"/>
          </p:nvPr>
        </p:nvSpPr>
        <p:spPr/>
        <p:txBody>
          <a:bodyPr/>
          <a:lstStyle/>
          <a:p>
            <a:fld id="{FE9B0AAD-F1EA-C94B-AE4D-C4290B573803}" type="slidenum">
              <a:rPr lang="en-US" smtClean="0"/>
              <a:t>17</a:t>
            </a:fld>
            <a:endParaRPr lang="en-US"/>
          </a:p>
        </p:txBody>
      </p:sp>
    </p:spTree>
    <p:extLst>
      <p:ext uri="{BB962C8B-B14F-4D97-AF65-F5344CB8AC3E}">
        <p14:creationId xmlns:p14="http://schemas.microsoft.com/office/powerpoint/2010/main" val="952441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 training is used to train word2vec.</a:t>
            </a:r>
          </a:p>
        </p:txBody>
      </p:sp>
      <p:sp>
        <p:nvSpPr>
          <p:cNvPr id="4" name="Slide Number Placeholder 3"/>
          <p:cNvSpPr>
            <a:spLocks noGrp="1"/>
          </p:cNvSpPr>
          <p:nvPr>
            <p:ph type="sldNum" sz="quarter" idx="5"/>
          </p:nvPr>
        </p:nvSpPr>
        <p:spPr/>
        <p:txBody>
          <a:bodyPr/>
          <a:lstStyle/>
          <a:p>
            <a:fld id="{FE9B0AAD-F1EA-C94B-AE4D-C4290B573803}" type="slidenum">
              <a:rPr lang="en-US" smtClean="0"/>
              <a:t>18</a:t>
            </a:fld>
            <a:endParaRPr lang="en-US"/>
          </a:p>
        </p:txBody>
      </p:sp>
    </p:spTree>
    <p:extLst>
      <p:ext uri="{BB962C8B-B14F-4D97-AF65-F5344CB8AC3E}">
        <p14:creationId xmlns:p14="http://schemas.microsoft.com/office/powerpoint/2010/main" val="1678219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3/2/23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3/2/23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3/2/23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3/2/23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3/2/23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3/2/23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3/2/23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3/2/23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3/2/23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3/2/23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3/2/23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49B-074E-EF82-D8E4-6BE144E1BFBC}"/>
              </a:ext>
            </a:extLst>
          </p:cNvPr>
          <p:cNvSpPr>
            <a:spLocks noGrp="1"/>
          </p:cNvSpPr>
          <p:nvPr>
            <p:ph type="ctrTitle"/>
          </p:nvPr>
        </p:nvSpPr>
        <p:spPr>
          <a:xfrm>
            <a:off x="1249548" y="2257096"/>
            <a:ext cx="9891418" cy="3329581"/>
          </a:xfrm>
        </p:spPr>
        <p:txBody>
          <a:bodyPr/>
          <a:lstStyle/>
          <a:p>
            <a:pPr algn="ctr"/>
            <a:r>
              <a:rPr lang="en-US" sz="4800" b="1" i="0" dirty="0">
                <a:effectLst/>
                <a:latin typeface="Calibri" panose="020F0502020204030204" pitchFamily="34" charset="0"/>
                <a:cs typeface="Calibri" panose="020F0502020204030204" pitchFamily="34" charset="0"/>
              </a:rPr>
              <a:t>Sentiment </a:t>
            </a:r>
            <a:r>
              <a:rPr lang="en-US" sz="4800" b="1" dirty="0">
                <a:latin typeface="Calibri" panose="020F0502020204030204" pitchFamily="34" charset="0"/>
                <a:cs typeface="Calibri" panose="020F0502020204030204" pitchFamily="34" charset="0"/>
              </a:rPr>
              <a:t>A</a:t>
            </a:r>
            <a:r>
              <a:rPr lang="en-US" sz="4800" b="1" i="0" dirty="0">
                <a:effectLst/>
                <a:latin typeface="Calibri" panose="020F0502020204030204" pitchFamily="34" charset="0"/>
                <a:cs typeface="Calibri" panose="020F0502020204030204" pitchFamily="34" charset="0"/>
              </a:rPr>
              <a:t>nalysis on Hotel </a:t>
            </a:r>
            <a:r>
              <a:rPr lang="en-US" sz="4800" b="1" dirty="0">
                <a:latin typeface="Calibri" panose="020F0502020204030204" pitchFamily="34" charset="0"/>
                <a:cs typeface="Calibri" panose="020F0502020204030204" pitchFamily="34" charset="0"/>
              </a:rPr>
              <a:t>R</a:t>
            </a:r>
            <a:r>
              <a:rPr lang="en-US" sz="4800" b="1" i="0" dirty="0">
                <a:effectLst/>
                <a:latin typeface="Calibri" panose="020F0502020204030204" pitchFamily="34" charset="0"/>
                <a:cs typeface="Calibri" panose="020F0502020204030204" pitchFamily="34" charset="0"/>
              </a:rPr>
              <a:t>eviews</a:t>
            </a:r>
            <a:br>
              <a:rPr lang="en-US" sz="4800" b="1" i="0" dirty="0">
                <a:effectLst/>
                <a:latin typeface="Calibri" panose="020F0502020204030204" pitchFamily="34" charset="0"/>
                <a:cs typeface="Calibri" panose="020F0502020204030204" pitchFamily="34" charset="0"/>
              </a:rPr>
            </a:br>
            <a:br>
              <a:rPr lang="en-US" sz="4800" b="1" i="0" dirty="0">
                <a:effectLst/>
                <a:latin typeface="Calibri" panose="020F0502020204030204" pitchFamily="34" charset="0"/>
                <a:cs typeface="Calibri" panose="020F0502020204030204" pitchFamily="34" charset="0"/>
              </a:rPr>
            </a:br>
            <a:r>
              <a:rPr lang="en-US" sz="4800" b="1" i="0" dirty="0">
                <a:effectLst/>
                <a:latin typeface="Calibri" panose="020F0502020204030204" pitchFamily="34" charset="0"/>
                <a:cs typeface="Calibri" panose="020F0502020204030204" pitchFamily="34" charset="0"/>
              </a:rPr>
              <a:t>														</a:t>
            </a:r>
            <a:r>
              <a:rPr lang="en-US" sz="3200" b="1" i="0" dirty="0">
                <a:effectLst/>
                <a:latin typeface="Calibri" panose="020F0502020204030204" pitchFamily="34" charset="0"/>
                <a:cs typeface="Calibri" panose="020F0502020204030204" pitchFamily="34" charset="0"/>
              </a:rPr>
              <a:t>Group 7</a:t>
            </a:r>
            <a:br>
              <a:rPr lang="en-US" sz="3600" b="1" i="0" dirty="0">
                <a:effectLst/>
                <a:latin typeface="Calibri" panose="020F0502020204030204" pitchFamily="34" charset="0"/>
                <a:cs typeface="Calibri" panose="020F0502020204030204" pitchFamily="34" charset="0"/>
              </a:rPr>
            </a:br>
            <a:r>
              <a:rPr lang="en-US" sz="3600" b="1" i="0" dirty="0">
                <a:effectLst/>
                <a:latin typeface="Calibri" panose="020F0502020204030204" pitchFamily="34" charset="0"/>
                <a:cs typeface="Calibri" panose="020F0502020204030204" pitchFamily="34" charset="0"/>
              </a:rPr>
              <a:t>                                                              </a:t>
            </a:r>
            <a:r>
              <a:rPr lang="en-US" sz="1800" b="1" dirty="0">
                <a:latin typeface="Calibri" panose="020F0502020204030204" pitchFamily="34" charset="0"/>
                <a:cs typeface="Calibri" panose="020F0502020204030204" pitchFamily="34" charset="0"/>
              </a:rPr>
              <a:t>A</a:t>
            </a:r>
            <a:r>
              <a:rPr lang="en-US" sz="1800" b="1" i="0" dirty="0">
                <a:effectLst/>
                <a:latin typeface="Calibri" panose="020F0502020204030204" pitchFamily="34" charset="0"/>
                <a:cs typeface="Calibri" panose="020F0502020204030204" pitchFamily="34" charset="0"/>
              </a:rPr>
              <a:t>jith </a:t>
            </a:r>
            <a:r>
              <a:rPr lang="en-US" sz="1800" b="1" i="0" dirty="0" err="1">
                <a:effectLst/>
                <a:latin typeface="Calibri" panose="020F0502020204030204" pitchFamily="34" charset="0"/>
                <a:cs typeface="Calibri" panose="020F0502020204030204" pitchFamily="34" charset="0"/>
              </a:rPr>
              <a:t>Busipally</a:t>
            </a:r>
            <a:br>
              <a:rPr lang="en-US" sz="1800" b="1" i="0" dirty="0">
                <a:effectLst/>
                <a:latin typeface="Calibri" panose="020F0502020204030204" pitchFamily="34" charset="0"/>
                <a:cs typeface="Calibri" panose="020F0502020204030204" pitchFamily="34" charset="0"/>
              </a:rPr>
            </a:br>
            <a:r>
              <a:rPr lang="en-US" sz="1800" b="1" i="0" dirty="0">
                <a:effectLst/>
                <a:latin typeface="Calibri" panose="020F0502020204030204" pitchFamily="34" charset="0"/>
                <a:cs typeface="Calibri" panose="020F0502020204030204" pitchFamily="34" charset="0"/>
              </a:rPr>
              <a:t>                                                                                                  			           </a:t>
            </a:r>
            <a:r>
              <a:rPr lang="en-US" sz="1800" b="1" i="0" dirty="0" err="1">
                <a:effectLst/>
                <a:latin typeface="Calibri" panose="020F0502020204030204" pitchFamily="34" charset="0"/>
                <a:cs typeface="Calibri" panose="020F0502020204030204" pitchFamily="34" charset="0"/>
              </a:rPr>
              <a:t>Pavansai</a:t>
            </a:r>
            <a:r>
              <a:rPr lang="en-US" sz="1800" b="1" i="0" dirty="0">
                <a:effectLst/>
                <a:latin typeface="Calibri" panose="020F0502020204030204" pitchFamily="34" charset="0"/>
                <a:cs typeface="Calibri" panose="020F0502020204030204" pitchFamily="34" charset="0"/>
              </a:rPr>
              <a:t> </a:t>
            </a:r>
            <a:r>
              <a:rPr lang="en-US" sz="1800" b="1" i="0" dirty="0" err="1">
                <a:effectLst/>
                <a:latin typeface="Calibri" panose="020F0502020204030204" pitchFamily="34" charset="0"/>
                <a:cs typeface="Calibri" panose="020F0502020204030204" pitchFamily="34" charset="0"/>
              </a:rPr>
              <a:t>Pottimuthi</a:t>
            </a:r>
            <a:br>
              <a:rPr lang="en-US" sz="1800" b="1" i="0" dirty="0">
                <a:effectLst/>
                <a:latin typeface="Calibri" panose="020F0502020204030204" pitchFamily="34" charset="0"/>
                <a:cs typeface="Calibri" panose="020F0502020204030204" pitchFamily="34" charset="0"/>
              </a:rPr>
            </a:br>
            <a:r>
              <a:rPr lang="en-US" sz="1800" b="1" i="0" dirty="0">
                <a:effectLst/>
                <a:latin typeface="Calibri" panose="020F0502020204030204" pitchFamily="34" charset="0"/>
                <a:cs typeface="Calibri" panose="020F0502020204030204" pitchFamily="34" charset="0"/>
              </a:rPr>
              <a:t>  														Siva Teja Segu</a:t>
            </a:r>
            <a:br>
              <a:rPr lang="en-US" sz="1800" b="1" i="0" dirty="0">
                <a:effectLst/>
                <a:latin typeface="Calibri" panose="020F0502020204030204" pitchFamily="34" charset="0"/>
                <a:cs typeface="Calibri" panose="020F0502020204030204" pitchFamily="34" charset="0"/>
              </a:rPr>
            </a:br>
            <a:r>
              <a:rPr lang="en-US" sz="1800" b="1" i="0" dirty="0">
                <a:effectLst/>
                <a:latin typeface="Calibri" panose="020F0502020204030204" pitchFamily="34" charset="0"/>
                <a:cs typeface="Calibri" panose="020F0502020204030204" pitchFamily="34" charset="0"/>
              </a:rPr>
              <a:t>														  </a:t>
            </a:r>
            <a:r>
              <a:rPr lang="en-US" sz="1800" b="1" i="0" dirty="0" err="1">
                <a:effectLst/>
                <a:latin typeface="Calibri" panose="020F0502020204030204" pitchFamily="34" charset="0"/>
                <a:cs typeface="Calibri" panose="020F0502020204030204" pitchFamily="34" charset="0"/>
              </a:rPr>
              <a:t>Sreehari</a:t>
            </a:r>
            <a:r>
              <a:rPr lang="en-US" sz="1800" b="1" i="0" dirty="0">
                <a:effectLst/>
                <a:latin typeface="Calibri" panose="020F0502020204030204" pitchFamily="34" charset="0"/>
                <a:cs typeface="Calibri" panose="020F0502020204030204" pitchFamily="34" charset="0"/>
              </a:rPr>
              <a:t> </a:t>
            </a:r>
            <a:r>
              <a:rPr lang="en-US" sz="1800" b="1" i="0" dirty="0" err="1">
                <a:effectLst/>
                <a:latin typeface="Calibri" panose="020F0502020204030204" pitchFamily="34" charset="0"/>
                <a:cs typeface="Calibri" panose="020F0502020204030204" pitchFamily="34" charset="0"/>
              </a:rPr>
              <a:t>Revuri</a:t>
            </a:r>
            <a:br>
              <a:rPr lang="en-US" sz="3600" b="1" i="0" dirty="0">
                <a:effectLst/>
                <a:latin typeface="Calibri" panose="020F0502020204030204" pitchFamily="34" charset="0"/>
                <a:cs typeface="Calibri" panose="020F0502020204030204" pitchFamily="34" charset="0"/>
              </a:rPr>
            </a:br>
            <a:r>
              <a:rPr lang="en-US" sz="3600" b="1" i="0" dirty="0">
                <a:effectLst/>
                <a:latin typeface="Calibri" panose="020F0502020204030204" pitchFamily="34" charset="0"/>
                <a:cs typeface="Calibri" panose="020F0502020204030204" pitchFamily="34" charset="0"/>
              </a:rPr>
              <a:t>					</a:t>
            </a:r>
            <a:r>
              <a:rPr lang="en-US" sz="3600" b="1" dirty="0">
                <a:latin typeface="Calibri" panose="020F0502020204030204" pitchFamily="34" charset="0"/>
                <a:cs typeface="Calibri" panose="020F0502020204030204" pitchFamily="34" charset="0"/>
              </a:rPr>
              <a:t>									</a:t>
            </a:r>
            <a:r>
              <a:rPr lang="en-US" sz="3600" b="1" i="0" dirty="0">
                <a:effectLst/>
                <a:latin typeface="Calibri" panose="020F0502020204030204" pitchFamily="34" charset="0"/>
                <a:cs typeface="Calibri" panose="020F0502020204030204" pitchFamily="34" charset="0"/>
              </a:rPr>
              <a:t>		</a:t>
            </a: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2418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9C6D0-450C-94B3-6CC2-8D0AE50410BE}"/>
              </a:ext>
            </a:extLst>
          </p:cNvPr>
          <p:cNvSpPr>
            <a:spLocks noGrp="1"/>
          </p:cNvSpPr>
          <p:nvPr>
            <p:ph type="title"/>
          </p:nvPr>
        </p:nvSpPr>
        <p:spPr/>
        <p:txBody>
          <a:bodyPr/>
          <a:lstStyle/>
          <a:p>
            <a:r>
              <a:rPr lang="en-US" dirty="0"/>
              <a:t>Milestones</a:t>
            </a:r>
          </a:p>
        </p:txBody>
      </p:sp>
      <p:sp>
        <p:nvSpPr>
          <p:cNvPr id="3" name="Content Placeholder 2">
            <a:extLst>
              <a:ext uri="{FF2B5EF4-FFF2-40B4-BE49-F238E27FC236}">
                <a16:creationId xmlns:a16="http://schemas.microsoft.com/office/drawing/2014/main" id="{AB78C36F-7DB7-7514-956D-04F4E895AF39}"/>
              </a:ext>
            </a:extLst>
          </p:cNvPr>
          <p:cNvSpPr>
            <a:spLocks noGrp="1"/>
          </p:cNvSpPr>
          <p:nvPr>
            <p:ph idx="1"/>
          </p:nvPr>
        </p:nvSpPr>
        <p:spPr/>
        <p:txBody>
          <a:bodyPr/>
          <a:lstStyle/>
          <a:p>
            <a:pPr marL="0" indent="0">
              <a:buNone/>
            </a:pPr>
            <a:r>
              <a:rPr lang="en-US" sz="2800" dirty="0"/>
              <a:t>Milestone 4: Performance &amp; Evaluation</a:t>
            </a:r>
          </a:p>
          <a:p>
            <a:endParaRPr lang="en-US" dirty="0"/>
          </a:p>
          <a:p>
            <a:r>
              <a:rPr lang="en-US" sz="1600" dirty="0"/>
              <a:t>We will use ROC(Receiver Operating Characteristics) curve and AUC ( Area Under the Curve) </a:t>
            </a:r>
          </a:p>
          <a:p>
            <a:endParaRPr lang="en-US" sz="1600" dirty="0"/>
          </a:p>
          <a:p>
            <a:r>
              <a:rPr lang="en-US" sz="1600" dirty="0"/>
              <a:t>Through this we can evaluate false positive rate &amp; true positive rate for each feasible cut-off value</a:t>
            </a:r>
          </a:p>
        </p:txBody>
      </p:sp>
    </p:spTree>
    <p:extLst>
      <p:ext uri="{BB962C8B-B14F-4D97-AF65-F5344CB8AC3E}">
        <p14:creationId xmlns:p14="http://schemas.microsoft.com/office/powerpoint/2010/main" val="3475647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6445B-B35B-6AC6-76DE-42EB8C946C52}"/>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7A9A4191-8846-889B-9192-E6AFE92BC866}"/>
              </a:ext>
            </a:extLst>
          </p:cNvPr>
          <p:cNvSpPr>
            <a:spLocks noGrp="1"/>
          </p:cNvSpPr>
          <p:nvPr>
            <p:ph idx="1"/>
          </p:nvPr>
        </p:nvSpPr>
        <p:spPr/>
        <p:txBody>
          <a:bodyPr/>
          <a:lstStyle/>
          <a:p>
            <a:pPr marL="0" indent="0">
              <a:buNone/>
            </a:pPr>
            <a:r>
              <a:rPr lang="en-US" sz="2800" dirty="0"/>
              <a:t>What is sentiment analysis</a:t>
            </a:r>
            <a:r>
              <a:rPr lang="en-US" sz="3600" dirty="0">
                <a:solidFill>
                  <a:srgbClr val="FF0000"/>
                </a:solidFill>
              </a:rPr>
              <a:t>?</a:t>
            </a:r>
          </a:p>
          <a:p>
            <a:pPr marL="0" indent="0">
              <a:buNone/>
            </a:pPr>
            <a:endParaRPr lang="en-US" sz="1600" dirty="0"/>
          </a:p>
          <a:p>
            <a:r>
              <a:rPr lang="en-US" sz="1600" dirty="0"/>
              <a:t>Identify and extracting opinions and emotions expressed in text data using NLP techniques.</a:t>
            </a:r>
          </a:p>
          <a:p>
            <a:endParaRPr lang="en-US" sz="1600" dirty="0"/>
          </a:p>
          <a:p>
            <a:r>
              <a:rPr lang="en-US" sz="1600" dirty="0"/>
              <a:t>Encompass various techniques used to analyze the emotions, opinions, and attitudes expressed in text.</a:t>
            </a:r>
          </a:p>
          <a:p>
            <a:endParaRPr lang="en-US" sz="1600" dirty="0"/>
          </a:p>
          <a:p>
            <a:r>
              <a:rPr lang="en-US" sz="1600" dirty="0"/>
              <a:t>simple polarity classification to more advanced methods such as aspect-based sentiment analysis and emotion detection.</a:t>
            </a:r>
          </a:p>
        </p:txBody>
      </p:sp>
    </p:spTree>
    <p:extLst>
      <p:ext uri="{BB962C8B-B14F-4D97-AF65-F5344CB8AC3E}">
        <p14:creationId xmlns:p14="http://schemas.microsoft.com/office/powerpoint/2010/main" val="1466689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C5A46-A54D-A241-688C-986E8AB367D1}"/>
              </a:ext>
            </a:extLst>
          </p:cNvPr>
          <p:cNvSpPr>
            <a:spLocks noGrp="1"/>
          </p:cNvSpPr>
          <p:nvPr>
            <p:ph type="title"/>
          </p:nvPr>
        </p:nvSpPr>
        <p:spPr/>
        <p:txBody>
          <a:bodyPr/>
          <a:lstStyle/>
          <a:p>
            <a:r>
              <a:rPr lang="en-US" dirty="0"/>
              <a:t>Contd..</a:t>
            </a:r>
          </a:p>
        </p:txBody>
      </p:sp>
      <p:sp>
        <p:nvSpPr>
          <p:cNvPr id="3" name="Content Placeholder 2">
            <a:extLst>
              <a:ext uri="{FF2B5EF4-FFF2-40B4-BE49-F238E27FC236}">
                <a16:creationId xmlns:a16="http://schemas.microsoft.com/office/drawing/2014/main" id="{508021DA-B8A1-537D-C4F6-6AF442D36017}"/>
              </a:ext>
            </a:extLst>
          </p:cNvPr>
          <p:cNvSpPr>
            <a:spLocks noGrp="1"/>
          </p:cNvSpPr>
          <p:nvPr>
            <p:ph idx="1"/>
          </p:nvPr>
        </p:nvSpPr>
        <p:spPr/>
        <p:txBody>
          <a:bodyPr/>
          <a:lstStyle/>
          <a:p>
            <a:pPr marL="0" indent="0">
              <a:buNone/>
            </a:pPr>
            <a:r>
              <a:rPr lang="en-US" sz="2800" dirty="0"/>
              <a:t>What is hotel review</a:t>
            </a:r>
            <a:r>
              <a:rPr lang="en-US" sz="3200" dirty="0">
                <a:solidFill>
                  <a:srgbClr val="FF0000"/>
                </a:solidFill>
              </a:rPr>
              <a:t>?</a:t>
            </a:r>
          </a:p>
          <a:p>
            <a:endParaRPr lang="en-US" dirty="0"/>
          </a:p>
          <a:p>
            <a:r>
              <a:rPr lang="en-US" dirty="0"/>
              <a:t>A hotel review is a brief statement expressing a person's evaluation of their experience staying at a particular hotel</a:t>
            </a:r>
          </a:p>
          <a:p>
            <a:pPr marL="0" indent="0">
              <a:buNone/>
            </a:pPr>
            <a:r>
              <a:rPr lang="en-US" dirty="0">
                <a:latin typeface="Arial" panose="020B0604020202020204" pitchFamily="34" charset="0"/>
              </a:rPr>
              <a:t>	</a:t>
            </a:r>
            <a:br>
              <a:rPr lang="en-US" dirty="0"/>
            </a:br>
            <a:endParaRPr lang="en-US" dirty="0"/>
          </a:p>
          <a:p>
            <a:r>
              <a:rPr lang="en-US" dirty="0"/>
              <a:t>Hotel review evaluations typically contain feedback on the overall experience by the guests</a:t>
            </a:r>
          </a:p>
        </p:txBody>
      </p:sp>
    </p:spTree>
    <p:extLst>
      <p:ext uri="{BB962C8B-B14F-4D97-AF65-F5344CB8AC3E}">
        <p14:creationId xmlns:p14="http://schemas.microsoft.com/office/powerpoint/2010/main" val="2580922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853C2-564F-2E66-12DB-6CF5BA4E97AC}"/>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597B999E-D53E-F071-1A99-F69274B146DA}"/>
              </a:ext>
            </a:extLst>
          </p:cNvPr>
          <p:cNvSpPr>
            <a:spLocks noGrp="1"/>
          </p:cNvSpPr>
          <p:nvPr>
            <p:ph idx="1"/>
          </p:nvPr>
        </p:nvSpPr>
        <p:spPr>
          <a:xfrm>
            <a:off x="1103312" y="1177160"/>
            <a:ext cx="10174288" cy="5071240"/>
          </a:xfrm>
        </p:spPr>
        <p:txBody>
          <a:bodyPr>
            <a:normAutofit/>
          </a:bodyPr>
          <a:lstStyle/>
          <a:p>
            <a:pPr marL="0" indent="0">
              <a:buNone/>
            </a:pPr>
            <a:r>
              <a:rPr lang="en-US" sz="1600" dirty="0"/>
              <a:t>The following attributes are considered as our dataset:</a:t>
            </a:r>
          </a:p>
          <a:p>
            <a:pPr marL="0" indent="0">
              <a:buNone/>
            </a:pPr>
            <a:endParaRPr lang="en-US" sz="1600" dirty="0"/>
          </a:p>
          <a:p>
            <a:pPr marL="0" indent="0">
              <a:buNone/>
            </a:pPr>
            <a:r>
              <a:rPr lang="en-US" sz="1400" dirty="0"/>
              <a:t>		Hotel-Address									 ReviewTotalPositiveWordCounts</a:t>
            </a:r>
          </a:p>
          <a:p>
            <a:pPr marL="0" indent="0">
              <a:buNone/>
            </a:pPr>
            <a:r>
              <a:rPr lang="en-US" sz="1400" dirty="0"/>
              <a:t>		Review-Date									 Average-Score</a:t>
            </a:r>
          </a:p>
          <a:p>
            <a:pPr marL="0" indent="0">
              <a:buNone/>
            </a:pPr>
            <a:r>
              <a:rPr lang="en-US" sz="1400" dirty="0"/>
              <a:t>		Hotel-Name									 Reviewer-Nationality</a:t>
            </a:r>
          </a:p>
          <a:p>
            <a:pPr marL="0" indent="0">
              <a:buNone/>
            </a:pPr>
            <a:r>
              <a:rPr lang="en-US" sz="1400" dirty="0"/>
              <a:t>		Negative-Review 								 ReviewTotalNegativeWordCounts</a:t>
            </a:r>
          </a:p>
          <a:p>
            <a:pPr marL="0" indent="0">
              <a:buNone/>
            </a:pPr>
            <a:r>
              <a:rPr lang="en-US" sz="1400" dirty="0"/>
              <a:t>		Positive-Review									 ReviewTotalPositiveWordCounts</a:t>
            </a:r>
          </a:p>
          <a:p>
            <a:pPr marL="0" indent="0">
              <a:buNone/>
            </a:pPr>
            <a:r>
              <a:rPr lang="en-US" sz="1400" dirty="0"/>
              <a:t>		Reviewer-Score									 TotalNumberofReviewsReviewerHasGiven</a:t>
            </a:r>
          </a:p>
          <a:p>
            <a:pPr marL="0" indent="0">
              <a:buNone/>
            </a:pPr>
            <a:r>
              <a:rPr lang="en-US" sz="1400" dirty="0"/>
              <a:t>		TotalNumberof-Reviews							 Tags</a:t>
            </a:r>
          </a:p>
          <a:p>
            <a:pPr marL="0" indent="0">
              <a:buNone/>
            </a:pPr>
            <a:r>
              <a:rPr lang="en-US" sz="1400" dirty="0"/>
              <a:t>		Dayssincereview								 AdditionalNumberof-Scoring</a:t>
            </a:r>
          </a:p>
          <a:p>
            <a:pPr marL="0" indent="0">
              <a:buNone/>
            </a:pPr>
            <a:r>
              <a:rPr lang="en-US" sz="1400" dirty="0"/>
              <a:t>		Latitude										 Longitude</a:t>
            </a:r>
          </a:p>
        </p:txBody>
      </p:sp>
    </p:spTree>
    <p:extLst>
      <p:ext uri="{BB962C8B-B14F-4D97-AF65-F5344CB8AC3E}">
        <p14:creationId xmlns:p14="http://schemas.microsoft.com/office/powerpoint/2010/main" val="3872003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7F65C-6ACA-9C91-6072-A0A1959DF731}"/>
              </a:ext>
            </a:extLst>
          </p:cNvPr>
          <p:cNvSpPr>
            <a:spLocks noGrp="1"/>
          </p:cNvSpPr>
          <p:nvPr>
            <p:ph type="title"/>
          </p:nvPr>
        </p:nvSpPr>
        <p:spPr/>
        <p:txBody>
          <a:bodyPr/>
          <a:lstStyle/>
          <a:p>
            <a:r>
              <a:rPr lang="en-US" dirty="0"/>
              <a:t>Key Concepts</a:t>
            </a:r>
          </a:p>
        </p:txBody>
      </p:sp>
      <p:sp>
        <p:nvSpPr>
          <p:cNvPr id="3" name="Content Placeholder 2">
            <a:extLst>
              <a:ext uri="{FF2B5EF4-FFF2-40B4-BE49-F238E27FC236}">
                <a16:creationId xmlns:a16="http://schemas.microsoft.com/office/drawing/2014/main" id="{7CEC9119-10F4-0BCF-6C67-6B9EFD8BF84F}"/>
              </a:ext>
            </a:extLst>
          </p:cNvPr>
          <p:cNvSpPr>
            <a:spLocks noGrp="1"/>
          </p:cNvSpPr>
          <p:nvPr>
            <p:ph idx="1"/>
          </p:nvPr>
        </p:nvSpPr>
        <p:spPr>
          <a:xfrm>
            <a:off x="1103312" y="1408386"/>
            <a:ext cx="10384495" cy="4840013"/>
          </a:xfrm>
        </p:spPr>
        <p:txBody>
          <a:bodyPr/>
          <a:lstStyle/>
          <a:p>
            <a:r>
              <a:rPr lang="en-US" sz="2800" dirty="0"/>
              <a:t>NLP(Natural Language Processing):</a:t>
            </a:r>
          </a:p>
          <a:p>
            <a:pPr marL="0" indent="0">
              <a:buNone/>
            </a:pPr>
            <a:endParaRPr lang="en-US" sz="2800" dirty="0">
              <a:solidFill>
                <a:srgbClr val="FF0000"/>
              </a:solidFill>
            </a:endParaRPr>
          </a:p>
          <a:p>
            <a:pPr marL="457200" lvl="1" indent="0">
              <a:buNone/>
            </a:pPr>
            <a:r>
              <a:rPr lang="en-US" dirty="0"/>
              <a:t>It has ability to not just read but understands and interpret human language.</a:t>
            </a:r>
          </a:p>
          <a:p>
            <a:pPr marL="457200" lvl="1" indent="0">
              <a:buNone/>
            </a:pPr>
            <a:endParaRPr lang="en-US" dirty="0"/>
          </a:p>
          <a:p>
            <a:pPr marL="457200" lvl="1" indent="0">
              <a:buNone/>
            </a:pPr>
            <a:r>
              <a:rPr lang="en-US" dirty="0"/>
              <a:t>NLP tools process data in real time, 24/7, and apply the same criteria to all your data, so you can ensure the results you receive are accurate – and not riddled with inconsistencies.</a:t>
            </a:r>
          </a:p>
        </p:txBody>
      </p:sp>
    </p:spTree>
    <p:extLst>
      <p:ext uri="{BB962C8B-B14F-4D97-AF65-F5344CB8AC3E}">
        <p14:creationId xmlns:p14="http://schemas.microsoft.com/office/powerpoint/2010/main" val="2216820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FED50-73FB-BC64-E4CD-740A60B1B5FA}"/>
              </a:ext>
            </a:extLst>
          </p:cNvPr>
          <p:cNvSpPr>
            <a:spLocks noGrp="1"/>
          </p:cNvSpPr>
          <p:nvPr>
            <p:ph type="title"/>
          </p:nvPr>
        </p:nvSpPr>
        <p:spPr/>
        <p:txBody>
          <a:bodyPr/>
          <a:lstStyle/>
          <a:p>
            <a:r>
              <a:rPr lang="en-US" dirty="0"/>
              <a:t>Bag of Words ( BOW)</a:t>
            </a:r>
          </a:p>
        </p:txBody>
      </p:sp>
      <p:sp>
        <p:nvSpPr>
          <p:cNvPr id="3" name="Content Placeholder 2">
            <a:extLst>
              <a:ext uri="{FF2B5EF4-FFF2-40B4-BE49-F238E27FC236}">
                <a16:creationId xmlns:a16="http://schemas.microsoft.com/office/drawing/2014/main" id="{D164E08E-653F-A55E-0B36-9B9A2B73AAF5}"/>
              </a:ext>
            </a:extLst>
          </p:cNvPr>
          <p:cNvSpPr>
            <a:spLocks noGrp="1"/>
          </p:cNvSpPr>
          <p:nvPr>
            <p:ph idx="1"/>
          </p:nvPr>
        </p:nvSpPr>
        <p:spPr/>
        <p:txBody>
          <a:bodyPr/>
          <a:lstStyle/>
          <a:p>
            <a:r>
              <a:rPr lang="en-US" dirty="0"/>
              <a:t>Raw text is initially preprocessed and the processing and cleaning techniques</a:t>
            </a:r>
          </a:p>
          <a:p>
            <a:endParaRPr lang="en-US" dirty="0"/>
          </a:p>
          <a:p>
            <a:r>
              <a:rPr lang="en-US" dirty="0"/>
              <a:t>Remove all unnecessary special characters, if there are words of other accent like polish, German, Spanish etc. Remove or replace them or add the right </a:t>
            </a:r>
            <a:r>
              <a:rPr lang="en-US" dirty="0" err="1"/>
              <a:t>unicode</a:t>
            </a:r>
            <a:r>
              <a:rPr lang="en-US" dirty="0"/>
              <a:t> to make them readable for machine.</a:t>
            </a:r>
          </a:p>
        </p:txBody>
      </p:sp>
    </p:spTree>
    <p:extLst>
      <p:ext uri="{BB962C8B-B14F-4D97-AF65-F5344CB8AC3E}">
        <p14:creationId xmlns:p14="http://schemas.microsoft.com/office/powerpoint/2010/main" val="3984814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9922B851-6B16-415F-9600-DB0E665C5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A9B11-EB11-941A-BD0A-083462E171B9}"/>
              </a:ext>
            </a:extLst>
          </p:cNvPr>
          <p:cNvSpPr>
            <a:spLocks noGrp="1"/>
          </p:cNvSpPr>
          <p:nvPr>
            <p:ph type="title"/>
          </p:nvPr>
        </p:nvSpPr>
        <p:spPr>
          <a:xfrm>
            <a:off x="648929" y="629266"/>
            <a:ext cx="4944152" cy="1622321"/>
          </a:xfrm>
        </p:spPr>
        <p:txBody>
          <a:bodyPr>
            <a:normAutofit/>
          </a:bodyPr>
          <a:lstStyle/>
          <a:p>
            <a:r>
              <a:rPr lang="en-US" dirty="0">
                <a:solidFill>
                  <a:srgbClr val="EBEBEB"/>
                </a:solidFill>
              </a:rPr>
              <a:t>Lemmatization</a:t>
            </a:r>
          </a:p>
        </p:txBody>
      </p:sp>
      <p:sp>
        <p:nvSpPr>
          <p:cNvPr id="4105" name="Rectangle 4104">
            <a:extLst>
              <a:ext uri="{FF2B5EF4-FFF2-40B4-BE49-F238E27FC236}">
                <a16:creationId xmlns:a16="http://schemas.microsoft.com/office/drawing/2014/main" id="{FAA2B0B0-E6D1-4F97-A03B-5B9DC568A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07" name="Rounded Rectangle 9">
            <a:extLst>
              <a:ext uri="{FF2B5EF4-FFF2-40B4-BE49-F238E27FC236}">
                <a16:creationId xmlns:a16="http://schemas.microsoft.com/office/drawing/2014/main" id="{7067A410-38E7-4862-BC25-A40927006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Stemming and Lemmatization – Study Machine Learning">
            <a:extLst>
              <a:ext uri="{FF2B5EF4-FFF2-40B4-BE49-F238E27FC236}">
                <a16:creationId xmlns:a16="http://schemas.microsoft.com/office/drawing/2014/main" id="{88B183C4-CBC3-3ED1-A678-CB8496EC9F5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60689" y="2568567"/>
            <a:ext cx="4163991" cy="1571317"/>
          </a:xfrm>
          <a:prstGeom prst="rect">
            <a:avLst/>
          </a:prstGeom>
          <a:noFill/>
          <a:effectLst/>
          <a:extLst>
            <a:ext uri="{909E8E84-426E-40DD-AFC4-6F175D3DCCD1}">
              <a14:hiddenFill xmlns:a14="http://schemas.microsoft.com/office/drawing/2010/main">
                <a:solidFill>
                  <a:srgbClr val="FFFFFF"/>
                </a:solidFill>
              </a14:hiddenFill>
            </a:ext>
          </a:extLst>
        </p:spPr>
      </p:pic>
      <p:sp>
        <p:nvSpPr>
          <p:cNvPr id="4109" name="Rectangle 4108">
            <a:extLst>
              <a:ext uri="{FF2B5EF4-FFF2-40B4-BE49-F238E27FC236}">
                <a16:creationId xmlns:a16="http://schemas.microsoft.com/office/drawing/2014/main" id="{95E21D77-54D4-42F2-9F79-B4B22CCA1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CB624DF-2D10-F127-A2E3-9C77384158C5}"/>
              </a:ext>
            </a:extLst>
          </p:cNvPr>
          <p:cNvSpPr>
            <a:spLocks noGrp="1"/>
          </p:cNvSpPr>
          <p:nvPr>
            <p:ph idx="1"/>
          </p:nvPr>
        </p:nvSpPr>
        <p:spPr>
          <a:xfrm>
            <a:off x="648930" y="2438400"/>
            <a:ext cx="4944151" cy="3785419"/>
          </a:xfrm>
        </p:spPr>
        <p:txBody>
          <a:bodyPr>
            <a:normAutofit/>
          </a:bodyPr>
          <a:lstStyle/>
          <a:p>
            <a:r>
              <a:rPr lang="en-US" dirty="0">
                <a:solidFill>
                  <a:srgbClr val="FFFFFF"/>
                </a:solidFill>
              </a:rPr>
              <a:t>Methods used by search engines and chatbots to analyze the meaning behind a word. </a:t>
            </a:r>
          </a:p>
          <a:p>
            <a:endParaRPr lang="en-US" dirty="0">
              <a:solidFill>
                <a:srgbClr val="FFFFFF"/>
              </a:solidFill>
            </a:endParaRPr>
          </a:p>
          <a:p>
            <a:r>
              <a:rPr lang="en-US" dirty="0">
                <a:solidFill>
                  <a:srgbClr val="FFFFFF"/>
                </a:solidFill>
              </a:rPr>
              <a:t>Stemming uses the stem of the word</a:t>
            </a:r>
          </a:p>
          <a:p>
            <a:endParaRPr lang="en-US" dirty="0">
              <a:solidFill>
                <a:srgbClr val="FFFFFF"/>
              </a:solidFill>
            </a:endParaRPr>
          </a:p>
          <a:p>
            <a:r>
              <a:rPr lang="en-US" dirty="0">
                <a:solidFill>
                  <a:srgbClr val="FFFFFF"/>
                </a:solidFill>
              </a:rPr>
              <a:t>Lemmatization uses the context in which the word is being used</a:t>
            </a:r>
          </a:p>
        </p:txBody>
      </p:sp>
    </p:spTree>
    <p:extLst>
      <p:ext uri="{BB962C8B-B14F-4D97-AF65-F5344CB8AC3E}">
        <p14:creationId xmlns:p14="http://schemas.microsoft.com/office/powerpoint/2010/main" val="38853250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922B851-6B16-415F-9600-DB0E665C5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F58DDE-FF47-731B-ADF6-4D5461A99E7C}"/>
              </a:ext>
            </a:extLst>
          </p:cNvPr>
          <p:cNvSpPr>
            <a:spLocks noGrp="1"/>
          </p:cNvSpPr>
          <p:nvPr>
            <p:ph type="title"/>
          </p:nvPr>
        </p:nvSpPr>
        <p:spPr>
          <a:xfrm>
            <a:off x="648929" y="629266"/>
            <a:ext cx="4944152" cy="1622321"/>
          </a:xfrm>
        </p:spPr>
        <p:txBody>
          <a:bodyPr>
            <a:normAutofit/>
          </a:bodyPr>
          <a:lstStyle/>
          <a:p>
            <a:pPr>
              <a:lnSpc>
                <a:spcPct val="90000"/>
              </a:lnSpc>
            </a:pPr>
            <a:r>
              <a:rPr lang="en-US" sz="3300">
                <a:solidFill>
                  <a:srgbClr val="EBEBEB"/>
                </a:solidFill>
              </a:rPr>
              <a:t>TF-IDF (Term Frequency and Inverse Dense Frequency)</a:t>
            </a:r>
          </a:p>
        </p:txBody>
      </p:sp>
      <p:sp>
        <p:nvSpPr>
          <p:cNvPr id="12" name="Rectangle 11">
            <a:extLst>
              <a:ext uri="{FF2B5EF4-FFF2-40B4-BE49-F238E27FC236}">
                <a16:creationId xmlns:a16="http://schemas.microsoft.com/office/drawing/2014/main" id="{FAA2B0B0-E6D1-4F97-A03B-5B9DC568A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ounded Rectangle 9">
            <a:extLst>
              <a:ext uri="{FF2B5EF4-FFF2-40B4-BE49-F238E27FC236}">
                <a16:creationId xmlns:a16="http://schemas.microsoft.com/office/drawing/2014/main" id="{7067A410-38E7-4862-BC25-A40927006E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484632"/>
            <a:ext cx="5130204" cy="5739187"/>
          </a:xfrm>
          <a:prstGeom prst="roundRect">
            <a:avLst>
              <a:gd name="adj" fmla="val 0"/>
            </a:avLst>
          </a:prstGeom>
          <a:ln w="12700">
            <a:solidFill>
              <a:schemeClr val="bg2"/>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with medium confidence">
            <a:extLst>
              <a:ext uri="{FF2B5EF4-FFF2-40B4-BE49-F238E27FC236}">
                <a16:creationId xmlns:a16="http://schemas.microsoft.com/office/drawing/2014/main" id="{97A8CB9A-4F6C-3838-8F6D-E66964827D86}"/>
              </a:ext>
            </a:extLst>
          </p:cNvPr>
          <p:cNvPicPr>
            <a:picLocks noChangeAspect="1"/>
          </p:cNvPicPr>
          <p:nvPr/>
        </p:nvPicPr>
        <p:blipFill>
          <a:blip r:embed="rId3"/>
          <a:stretch>
            <a:fillRect/>
          </a:stretch>
        </p:blipFill>
        <p:spPr>
          <a:xfrm>
            <a:off x="7060689" y="1371599"/>
            <a:ext cx="4482381" cy="3871913"/>
          </a:xfrm>
          <a:prstGeom prst="rect">
            <a:avLst/>
          </a:prstGeom>
          <a:effectLst/>
        </p:spPr>
      </p:pic>
      <p:sp>
        <p:nvSpPr>
          <p:cNvPr id="16" name="Rectangle 15">
            <a:extLst>
              <a:ext uri="{FF2B5EF4-FFF2-40B4-BE49-F238E27FC236}">
                <a16:creationId xmlns:a16="http://schemas.microsoft.com/office/drawing/2014/main" id="{95E21D77-54D4-42F2-9F79-B4B22CCA1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4AF4F10-8D75-19BB-47A7-0E79E28F4342}"/>
              </a:ext>
            </a:extLst>
          </p:cNvPr>
          <p:cNvSpPr>
            <a:spLocks noGrp="1"/>
          </p:cNvSpPr>
          <p:nvPr>
            <p:ph idx="1"/>
          </p:nvPr>
        </p:nvSpPr>
        <p:spPr>
          <a:xfrm>
            <a:off x="648930" y="2438400"/>
            <a:ext cx="4944151" cy="3785419"/>
          </a:xfrm>
        </p:spPr>
        <p:txBody>
          <a:bodyPr>
            <a:normAutofit lnSpcReduction="10000"/>
          </a:bodyPr>
          <a:lstStyle/>
          <a:p>
            <a:pPr>
              <a:lnSpc>
                <a:spcPct val="90000"/>
              </a:lnSpc>
            </a:pPr>
            <a:r>
              <a:rPr lang="en-US" sz="1500" dirty="0">
                <a:solidFill>
                  <a:srgbClr val="FFFFFF"/>
                </a:solidFill>
              </a:rPr>
              <a:t>Inverse document frequency looks at how common (or uncommon) a word is amongst the document</a:t>
            </a:r>
          </a:p>
          <a:p>
            <a:pPr marL="914400" lvl="2" indent="0">
              <a:lnSpc>
                <a:spcPct val="90000"/>
              </a:lnSpc>
              <a:buNone/>
            </a:pPr>
            <a:r>
              <a:rPr lang="en-US" sz="1500" dirty="0">
                <a:solidFill>
                  <a:srgbClr val="FFFFFF"/>
                </a:solidFill>
              </a:rPr>
              <a:t>IDF =Log [(# Number of documents) / (Number of documents containing the word)]</a:t>
            </a:r>
          </a:p>
          <a:p>
            <a:pPr marL="914400" lvl="2" indent="0">
              <a:lnSpc>
                <a:spcPct val="90000"/>
              </a:lnSpc>
              <a:buNone/>
            </a:pPr>
            <a:endParaRPr lang="en-US" sz="1500" dirty="0">
              <a:solidFill>
                <a:srgbClr val="FFFFFF"/>
              </a:solidFill>
            </a:endParaRPr>
          </a:p>
          <a:p>
            <a:pPr>
              <a:lnSpc>
                <a:spcPct val="90000"/>
              </a:lnSpc>
            </a:pPr>
            <a:r>
              <a:rPr lang="en-US" sz="1500" dirty="0">
                <a:solidFill>
                  <a:srgbClr val="FFFFFF"/>
                </a:solidFill>
              </a:rPr>
              <a:t>Term frequency works by looking at the frequency of a particular term you are concerned with relative to the document</a:t>
            </a:r>
          </a:p>
          <a:p>
            <a:pPr marL="0" indent="0">
              <a:lnSpc>
                <a:spcPct val="90000"/>
              </a:lnSpc>
              <a:buNone/>
            </a:pPr>
            <a:r>
              <a:rPr lang="en-US" sz="1500" dirty="0">
                <a:solidFill>
                  <a:srgbClr val="FFFFFF"/>
                </a:solidFill>
              </a:rPr>
              <a:t>	 TF = (Number of repetitions of word in a 		 document) / (# of words in document)</a:t>
            </a:r>
          </a:p>
          <a:p>
            <a:pPr marL="0" indent="0">
              <a:lnSpc>
                <a:spcPct val="90000"/>
              </a:lnSpc>
              <a:buNone/>
            </a:pPr>
            <a:r>
              <a:rPr lang="en-US" sz="1500" dirty="0">
                <a:solidFill>
                  <a:srgbClr val="FFFFFF"/>
                </a:solidFill>
              </a:rPr>
              <a:t>	</a:t>
            </a:r>
          </a:p>
          <a:p>
            <a:pPr marL="0" indent="0">
              <a:lnSpc>
                <a:spcPct val="90000"/>
              </a:lnSpc>
              <a:buNone/>
            </a:pPr>
            <a:r>
              <a:rPr lang="en-US" sz="1500" dirty="0">
                <a:solidFill>
                  <a:srgbClr val="FFFFFF"/>
                </a:solidFill>
              </a:rPr>
              <a:t>		</a:t>
            </a:r>
            <a:r>
              <a:rPr lang="en-US" sz="1500" dirty="0">
                <a:solidFill>
                  <a:srgbClr val="FF0000"/>
                </a:solidFill>
              </a:rPr>
              <a:t>TF – IDF = TF(t, d) * IDF(t)</a:t>
            </a:r>
          </a:p>
          <a:p>
            <a:pPr marL="0" indent="0">
              <a:lnSpc>
                <a:spcPct val="90000"/>
              </a:lnSpc>
              <a:buNone/>
            </a:pPr>
            <a:r>
              <a:rPr lang="en-US" sz="1500" dirty="0">
                <a:solidFill>
                  <a:srgbClr val="FFFFFF"/>
                </a:solidFill>
              </a:rPr>
              <a:t>	</a:t>
            </a:r>
          </a:p>
        </p:txBody>
      </p:sp>
    </p:spTree>
    <p:extLst>
      <p:ext uri="{BB962C8B-B14F-4D97-AF65-F5344CB8AC3E}">
        <p14:creationId xmlns:p14="http://schemas.microsoft.com/office/powerpoint/2010/main" val="41782742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F311B-F897-B9F9-D0DA-3F38190C119D}"/>
              </a:ext>
            </a:extLst>
          </p:cNvPr>
          <p:cNvSpPr>
            <a:spLocks noGrp="1"/>
          </p:cNvSpPr>
          <p:nvPr>
            <p:ph type="title"/>
          </p:nvPr>
        </p:nvSpPr>
        <p:spPr>
          <a:xfrm>
            <a:off x="646112" y="452718"/>
            <a:ext cx="5629222" cy="1400530"/>
          </a:xfrm>
        </p:spPr>
        <p:txBody>
          <a:bodyPr>
            <a:normAutofit/>
          </a:bodyPr>
          <a:lstStyle/>
          <a:p>
            <a:r>
              <a:rPr lang="en-US"/>
              <a:t>Word2vec</a:t>
            </a:r>
          </a:p>
        </p:txBody>
      </p:sp>
      <p:sp>
        <p:nvSpPr>
          <p:cNvPr id="32" name="Freeform: Shape 31">
            <a:extLst>
              <a:ext uri="{FF2B5EF4-FFF2-40B4-BE49-F238E27FC236}">
                <a16:creationId xmlns:a16="http://schemas.microsoft.com/office/drawing/2014/main" id="{BDF1A5A8-1F9D-41FB-9968-E8E141CC3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34" name="Freeform 7">
            <a:extLst>
              <a:ext uri="{FF2B5EF4-FFF2-40B4-BE49-F238E27FC236}">
                <a16:creationId xmlns:a16="http://schemas.microsoft.com/office/drawing/2014/main" id="{2FF8A507-56A2-4FE4-8B7E-C1BC9DD86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A screenshot of a computer&#10;&#10;Description automatically generated with medium confidence">
            <a:extLst>
              <a:ext uri="{FF2B5EF4-FFF2-40B4-BE49-F238E27FC236}">
                <a16:creationId xmlns:a16="http://schemas.microsoft.com/office/drawing/2014/main" id="{A539AB3A-C38D-F8F3-7663-62F180FE24F0}"/>
              </a:ext>
            </a:extLst>
          </p:cNvPr>
          <p:cNvPicPr>
            <a:picLocks noChangeAspect="1"/>
          </p:cNvPicPr>
          <p:nvPr/>
        </p:nvPicPr>
        <p:blipFill rotWithShape="1">
          <a:blip r:embed="rId4"/>
          <a:srcRect r="2" b="11726"/>
          <a:stretch/>
        </p:blipFill>
        <p:spPr>
          <a:xfrm>
            <a:off x="7563742" y="1258670"/>
            <a:ext cx="3980139" cy="2020259"/>
          </a:xfrm>
          <a:prstGeom prst="rect">
            <a:avLst/>
          </a:prstGeom>
          <a:effectLst/>
        </p:spPr>
      </p:pic>
      <p:sp>
        <p:nvSpPr>
          <p:cNvPr id="36" name="Rectangle 35">
            <a:extLst>
              <a:ext uri="{FF2B5EF4-FFF2-40B4-BE49-F238E27FC236}">
                <a16:creationId xmlns:a16="http://schemas.microsoft.com/office/drawing/2014/main" id="{FCC54B50-93BD-4243-9020-11486472E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4439EFD-8ECD-D495-83C8-6121EF62AFEF}"/>
              </a:ext>
            </a:extLst>
          </p:cNvPr>
          <p:cNvSpPr>
            <a:spLocks noGrp="1"/>
          </p:cNvSpPr>
          <p:nvPr>
            <p:ph idx="1"/>
          </p:nvPr>
        </p:nvSpPr>
        <p:spPr>
          <a:xfrm>
            <a:off x="646112" y="2052918"/>
            <a:ext cx="5628635" cy="4195481"/>
          </a:xfrm>
        </p:spPr>
        <p:txBody>
          <a:bodyPr>
            <a:normAutofit/>
          </a:bodyPr>
          <a:lstStyle/>
          <a:p>
            <a:pPr marL="0" indent="0">
              <a:buNone/>
            </a:pPr>
            <a:endParaRPr lang="en-US" dirty="0"/>
          </a:p>
          <a:p>
            <a:pPr marL="0" indent="0">
              <a:buNone/>
            </a:pPr>
            <a:endParaRPr lang="en-US" dirty="0"/>
          </a:p>
          <a:p>
            <a:pPr marL="0" indent="0">
              <a:buNone/>
            </a:pPr>
            <a:r>
              <a:rPr lang="en-US" dirty="0"/>
              <a:t>Word2Vec is a natural language processing technique used for generating word embeddings, which are numerical vector representations of words.</a:t>
            </a:r>
          </a:p>
          <a:p>
            <a:pPr marL="0" indent="0">
              <a:buNone/>
            </a:pPr>
            <a:endParaRPr lang="en-US" dirty="0"/>
          </a:p>
        </p:txBody>
      </p:sp>
      <p:pic>
        <p:nvPicPr>
          <p:cNvPr id="6" name="Picture 5">
            <a:extLst>
              <a:ext uri="{FF2B5EF4-FFF2-40B4-BE49-F238E27FC236}">
                <a16:creationId xmlns:a16="http://schemas.microsoft.com/office/drawing/2014/main" id="{AB5CAF35-8C7E-2B3F-AB99-694602E9143C}"/>
              </a:ext>
            </a:extLst>
          </p:cNvPr>
          <p:cNvPicPr>
            <a:picLocks noChangeAspect="1"/>
          </p:cNvPicPr>
          <p:nvPr/>
        </p:nvPicPr>
        <p:blipFill rotWithShape="1">
          <a:blip r:embed="rId5"/>
          <a:srcRect l="4316" r="9002" b="3"/>
          <a:stretch/>
        </p:blipFill>
        <p:spPr>
          <a:xfrm>
            <a:off x="7563742" y="4156986"/>
            <a:ext cx="3980139" cy="2020266"/>
          </a:xfrm>
          <a:prstGeom prst="rect">
            <a:avLst/>
          </a:prstGeom>
          <a:effectLst/>
        </p:spPr>
      </p:pic>
      <p:pic>
        <p:nvPicPr>
          <p:cNvPr id="8" name="Picture 7" descr="Graphical user interface, text, application&#10;&#10;Description automatically generated">
            <a:extLst>
              <a:ext uri="{FF2B5EF4-FFF2-40B4-BE49-F238E27FC236}">
                <a16:creationId xmlns:a16="http://schemas.microsoft.com/office/drawing/2014/main" id="{D7CA21FA-5216-3A3A-B811-46E4525E0DF1}"/>
              </a:ext>
            </a:extLst>
          </p:cNvPr>
          <p:cNvPicPr>
            <a:picLocks noChangeAspect="1"/>
          </p:cNvPicPr>
          <p:nvPr/>
        </p:nvPicPr>
        <p:blipFill>
          <a:blip r:embed="rId6"/>
          <a:stretch>
            <a:fillRect/>
          </a:stretch>
        </p:blipFill>
        <p:spPr>
          <a:xfrm>
            <a:off x="7358063" y="3897384"/>
            <a:ext cx="4670202" cy="2539469"/>
          </a:xfrm>
          <a:prstGeom prst="rect">
            <a:avLst/>
          </a:prstGeom>
        </p:spPr>
      </p:pic>
      <p:pic>
        <p:nvPicPr>
          <p:cNvPr id="11" name="Picture 10" descr="A screenshot of a computer&#10;&#10;Description automatically generated with medium confidence">
            <a:extLst>
              <a:ext uri="{FF2B5EF4-FFF2-40B4-BE49-F238E27FC236}">
                <a16:creationId xmlns:a16="http://schemas.microsoft.com/office/drawing/2014/main" id="{E7F3FDF2-07ED-3E3E-1180-C7AADD645DD0}"/>
              </a:ext>
            </a:extLst>
          </p:cNvPr>
          <p:cNvPicPr>
            <a:picLocks noChangeAspect="1"/>
          </p:cNvPicPr>
          <p:nvPr/>
        </p:nvPicPr>
        <p:blipFill>
          <a:blip r:embed="rId4"/>
          <a:stretch>
            <a:fillRect/>
          </a:stretch>
        </p:blipFill>
        <p:spPr>
          <a:xfrm>
            <a:off x="7358063" y="971550"/>
            <a:ext cx="4670201" cy="2738091"/>
          </a:xfrm>
          <a:prstGeom prst="rect">
            <a:avLst/>
          </a:prstGeom>
        </p:spPr>
      </p:pic>
    </p:spTree>
    <p:extLst>
      <p:ext uri="{BB962C8B-B14F-4D97-AF65-F5344CB8AC3E}">
        <p14:creationId xmlns:p14="http://schemas.microsoft.com/office/powerpoint/2010/main" val="1775552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67206-1E90-6534-493B-2B8CC287E266}"/>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32D4AD01-952A-D6F5-3CD5-5D5912D9CD5E}"/>
              </a:ext>
            </a:extLst>
          </p:cNvPr>
          <p:cNvSpPr>
            <a:spLocks noGrp="1"/>
          </p:cNvSpPr>
          <p:nvPr>
            <p:ph idx="1"/>
          </p:nvPr>
        </p:nvSpPr>
        <p:spPr/>
        <p:txBody>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It is flexible, easy to use machine learning algorithm that produces, even without hyper-parameter tuning.</a:t>
            </a:r>
          </a:p>
          <a:p>
            <a:endParaRPr lang="en-US" dirty="0">
              <a:latin typeface="Calibri" panose="020F0502020204030204" pitchFamily="34" charset="0"/>
              <a:cs typeface="Times New Roman" panose="02020603050405020304" pitchFamily="18" charset="0"/>
            </a:endParaRPr>
          </a:p>
          <a:p>
            <a:r>
              <a:rPr lang="en-US" sz="2000" dirty="0">
                <a:effectLst/>
                <a:latin typeface="Calibri" panose="020F0502020204030204" pitchFamily="34" charset="0"/>
                <a:ea typeface="Calibri" panose="020F0502020204030204" pitchFamily="34" charset="0"/>
                <a:cs typeface="Times New Roman" panose="02020603050405020304" pitchFamily="18" charset="0"/>
              </a:rPr>
              <a:t>The "forest" it builds, is an ensemble of decision trees, usually trained with the “bagging” method</a:t>
            </a:r>
          </a:p>
          <a:p>
            <a:endParaRPr lang="en-US" dirty="0">
              <a:latin typeface="Calibri" panose="020F0502020204030204" pitchFamily="34" charset="0"/>
              <a:cs typeface="Times New Roman" panose="02020603050405020304" pitchFamily="18" charset="0"/>
            </a:endParaRPr>
          </a:p>
          <a:p>
            <a:endParaRPr lang="en-US" dirty="0">
              <a:latin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65306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A5C9E-9B41-B2C8-8326-666199EF9938}"/>
              </a:ext>
            </a:extLst>
          </p:cNvPr>
          <p:cNvSpPr>
            <a:spLocks noGrp="1"/>
          </p:cNvSpPr>
          <p:nvPr>
            <p:ph type="title"/>
          </p:nvPr>
        </p:nvSpPr>
        <p:spPr/>
        <p:txBody>
          <a:bodyPr/>
          <a:lstStyle/>
          <a:p>
            <a:r>
              <a:rPr lang="en-US" dirty="0"/>
              <a:t>Introduction	</a:t>
            </a:r>
          </a:p>
        </p:txBody>
      </p:sp>
      <p:sp>
        <p:nvSpPr>
          <p:cNvPr id="3" name="Content Placeholder 2">
            <a:extLst>
              <a:ext uri="{FF2B5EF4-FFF2-40B4-BE49-F238E27FC236}">
                <a16:creationId xmlns:a16="http://schemas.microsoft.com/office/drawing/2014/main" id="{4F8B2FEA-728E-83F2-E84E-1B73812691C5}"/>
              </a:ext>
            </a:extLst>
          </p:cNvPr>
          <p:cNvSpPr>
            <a:spLocks noGrp="1"/>
          </p:cNvSpPr>
          <p:nvPr>
            <p:ph idx="1"/>
          </p:nvPr>
        </p:nvSpPr>
        <p:spPr/>
        <p:txBody>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Sentiment analysis is a technique used in Natural Language Processing that extracts emotions from raw texts. Most ecommerce sites, including Amazon, Flipkart, and Google, have a variety of applications built on this technology.</a:t>
            </a:r>
          </a:p>
          <a:p>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000" dirty="0">
                <a:effectLst/>
                <a:latin typeface="Calibri" panose="020F0502020204030204" pitchFamily="34" charset="0"/>
                <a:ea typeface="Calibri" panose="020F0502020204030204" pitchFamily="34" charset="0"/>
                <a:cs typeface="Times New Roman" panose="02020603050405020304" pitchFamily="18" charset="0"/>
              </a:rPr>
              <a:t>Consider the Google Translate app. It is particularly good at comprehending, analyzing, and translating data.</a:t>
            </a:r>
            <a:endParaRPr lang="en-US" dirty="0"/>
          </a:p>
        </p:txBody>
      </p:sp>
    </p:spTree>
    <p:extLst>
      <p:ext uri="{BB962C8B-B14F-4D97-AF65-F5344CB8AC3E}">
        <p14:creationId xmlns:p14="http://schemas.microsoft.com/office/powerpoint/2010/main" val="485635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CD189-BC05-2918-3D93-15692C53DFA9}"/>
              </a:ext>
            </a:extLst>
          </p:cNvPr>
          <p:cNvSpPr>
            <a:spLocks noGrp="1"/>
          </p:cNvSpPr>
          <p:nvPr>
            <p:ph type="title"/>
          </p:nvPr>
        </p:nvSpPr>
        <p:spPr/>
        <p:txBody>
          <a:bodyPr/>
          <a:lstStyle/>
          <a:p>
            <a:r>
              <a:rPr lang="en-US" dirty="0"/>
              <a:t>Infrastructure</a:t>
            </a:r>
          </a:p>
        </p:txBody>
      </p:sp>
      <p:pic>
        <p:nvPicPr>
          <p:cNvPr id="3076" name="Picture 4" descr="Project Jupyter - Wikipedia">
            <a:extLst>
              <a:ext uri="{FF2B5EF4-FFF2-40B4-BE49-F238E27FC236}">
                <a16:creationId xmlns:a16="http://schemas.microsoft.com/office/drawing/2014/main" id="{8D33AB01-DF32-210F-AAA9-B6EDD90DD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5463" y="2143124"/>
            <a:ext cx="1292224" cy="12858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ructure your code better in Google Colab with Text and Code Cells | by  Mitesh Parmar | Medium">
            <a:extLst>
              <a:ext uri="{FF2B5EF4-FFF2-40B4-BE49-F238E27FC236}">
                <a16:creationId xmlns:a16="http://schemas.microsoft.com/office/drawing/2014/main" id="{24E1141D-B158-2B4B-D57C-EDFA715DD1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6518" y="2251189"/>
            <a:ext cx="1743320" cy="94294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ython (programming language) - Wikipedia">
            <a:extLst>
              <a:ext uri="{FF2B5EF4-FFF2-40B4-BE49-F238E27FC236}">
                <a16:creationId xmlns:a16="http://schemas.microsoft.com/office/drawing/2014/main" id="{307B69D4-95A4-9F21-237D-333489CA2D1E}"/>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271588" y="2251190"/>
            <a:ext cx="1400175" cy="94294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ntroduction to NLTK library in Python | by Uzair Adamjee | Python in Plain  English">
            <a:extLst>
              <a:ext uri="{FF2B5EF4-FFF2-40B4-BE49-F238E27FC236}">
                <a16:creationId xmlns:a16="http://schemas.microsoft.com/office/drawing/2014/main" id="{19F00F4B-A472-7C29-4D30-A8A8E62647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4177" y="2143124"/>
            <a:ext cx="1566861" cy="111065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What is Gensim? — gensim">
            <a:extLst>
              <a:ext uri="{FF2B5EF4-FFF2-40B4-BE49-F238E27FC236}">
                <a16:creationId xmlns:a16="http://schemas.microsoft.com/office/drawing/2014/main" id="{83F84FA0-F3D6-AA39-3AFA-AB138DA0D8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5816" y="1497906"/>
            <a:ext cx="2938460" cy="244951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ow Accurate Is Review Sentiment Analysis? | Travel Media Group">
            <a:extLst>
              <a:ext uri="{FF2B5EF4-FFF2-40B4-BE49-F238E27FC236}">
                <a16:creationId xmlns:a16="http://schemas.microsoft.com/office/drawing/2014/main" id="{19CC27A5-D940-2E76-0C9B-567C874E2D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8874" y="3718876"/>
            <a:ext cx="6715125" cy="2919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207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004AD1-676F-FB0E-8B1B-E2BBC091B0C4}"/>
              </a:ext>
            </a:extLst>
          </p:cNvPr>
          <p:cNvSpPr>
            <a:spLocks noGrp="1"/>
          </p:cNvSpPr>
          <p:nvPr>
            <p:ph idx="1"/>
          </p:nvPr>
        </p:nvSpPr>
        <p:spPr/>
        <p:txBody>
          <a:bodyPr>
            <a:normAutofit/>
          </a:bodyPr>
          <a:lstStyle/>
          <a:p>
            <a:pPr marL="0" indent="0" algn="ctr">
              <a:buNone/>
            </a:pPr>
            <a:endParaRPr lang="en-US" sz="4800" dirty="0"/>
          </a:p>
          <a:p>
            <a:pPr marL="0" indent="0" algn="ctr">
              <a:buNone/>
            </a:pPr>
            <a:r>
              <a:rPr lang="en-US" sz="4800" dirty="0"/>
              <a:t>THANK YOU</a:t>
            </a:r>
          </a:p>
        </p:txBody>
      </p:sp>
    </p:spTree>
    <p:extLst>
      <p:ext uri="{BB962C8B-B14F-4D97-AF65-F5344CB8AC3E}">
        <p14:creationId xmlns:p14="http://schemas.microsoft.com/office/powerpoint/2010/main" val="3406576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69C54-3103-56D4-11C6-BC8E8DEE458E}"/>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20E9DCD5-FF75-648D-D770-78E5E34A6577}"/>
              </a:ext>
            </a:extLst>
          </p:cNvPr>
          <p:cNvSpPr>
            <a:spLocks noGrp="1"/>
          </p:cNvSpPr>
          <p:nvPr>
            <p:ph idx="1"/>
          </p:nvPr>
        </p:nvSpPr>
        <p:spPr/>
        <p:txBody>
          <a:bodyPr/>
          <a:lstStyle/>
          <a:p>
            <a:r>
              <a:rPr lang="en-US" dirty="0"/>
              <a:t>The project's goal is to perform sentiment analysis on a dataset of hotel reviews.</a:t>
            </a:r>
          </a:p>
          <a:p>
            <a:endParaRPr lang="en-US" dirty="0"/>
          </a:p>
          <a:p>
            <a:r>
              <a:rPr lang="en-US" dirty="0"/>
              <a:t>Given a customer review, we must predict whether the review is favorable or unfavorable, or positive or negative.</a:t>
            </a:r>
          </a:p>
          <a:p>
            <a:endParaRPr lang="en-US" dirty="0"/>
          </a:p>
          <a:p>
            <a:r>
              <a:rPr lang="en-US" dirty="0"/>
              <a:t>We want to predict whether a textual review corresponds to a positive (satisfied) or negative review (the customer is not satisfied).</a:t>
            </a:r>
          </a:p>
        </p:txBody>
      </p:sp>
    </p:spTree>
    <p:extLst>
      <p:ext uri="{BB962C8B-B14F-4D97-AF65-F5344CB8AC3E}">
        <p14:creationId xmlns:p14="http://schemas.microsoft.com/office/powerpoint/2010/main" val="106375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84E56-0409-973D-4F8B-651423049A65}"/>
              </a:ext>
            </a:extLst>
          </p:cNvPr>
          <p:cNvSpPr>
            <a:spLocks noGrp="1"/>
          </p:cNvSpPr>
          <p:nvPr>
            <p:ph type="title"/>
          </p:nvPr>
        </p:nvSpPr>
        <p:spPr/>
        <p:txBody>
          <a:bodyPr/>
          <a:lstStyle/>
          <a:p>
            <a:r>
              <a:rPr lang="en-US" dirty="0"/>
              <a:t>Why is it important</a:t>
            </a:r>
            <a:r>
              <a:rPr lang="en-US" sz="6000" dirty="0">
                <a:solidFill>
                  <a:srgbClr val="FF0000"/>
                </a:solidFill>
              </a:rPr>
              <a:t>?</a:t>
            </a:r>
          </a:p>
        </p:txBody>
      </p:sp>
      <p:sp>
        <p:nvSpPr>
          <p:cNvPr id="3" name="Content Placeholder 2">
            <a:extLst>
              <a:ext uri="{FF2B5EF4-FFF2-40B4-BE49-F238E27FC236}">
                <a16:creationId xmlns:a16="http://schemas.microsoft.com/office/drawing/2014/main" id="{3E8457EE-EDF4-9F1C-9B38-37E564C58A9B}"/>
              </a:ext>
            </a:extLst>
          </p:cNvPr>
          <p:cNvSpPr>
            <a:spLocks noGrp="1"/>
          </p:cNvSpPr>
          <p:nvPr>
            <p:ph idx="1"/>
          </p:nvPr>
        </p:nvSpPr>
        <p:spPr/>
        <p:txBody>
          <a:bodyPr/>
          <a:lstStyle/>
          <a:p>
            <a:r>
              <a:rPr lang="en-US" dirty="0"/>
              <a:t>As it enables organizations to analyze massive volumes of unstructured data effectively and economically, sentiment analysis</a:t>
            </a:r>
          </a:p>
          <a:p>
            <a:pPr marL="0" indent="0">
              <a:buNone/>
            </a:pPr>
            <a:r>
              <a:rPr lang="en-US" dirty="0"/>
              <a:t>     is proven to be a useful tool.</a:t>
            </a:r>
          </a:p>
          <a:p>
            <a:endParaRPr lang="en-US" dirty="0"/>
          </a:p>
          <a:p>
            <a:r>
              <a:rPr lang="en-US" dirty="0"/>
              <a:t>It gives facts and quantifiable data for upcoming decision-making, and when done well, it delivers value to a business.</a:t>
            </a:r>
          </a:p>
          <a:p>
            <a:endParaRPr lang="en-US" dirty="0"/>
          </a:p>
          <a:p>
            <a:r>
              <a:rPr lang="en-US" dirty="0"/>
              <a:t> Sentiment research should be used by businesses that want to improve their goods and services, increase sales, and outwit their rivals.</a:t>
            </a:r>
          </a:p>
        </p:txBody>
      </p:sp>
    </p:spTree>
    <p:extLst>
      <p:ext uri="{BB962C8B-B14F-4D97-AF65-F5344CB8AC3E}">
        <p14:creationId xmlns:p14="http://schemas.microsoft.com/office/powerpoint/2010/main" val="1813830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44E19-01F1-644E-427D-3BB3EDD91238}"/>
              </a:ext>
            </a:extLst>
          </p:cNvPr>
          <p:cNvSpPr>
            <a:spLocks noGrp="1"/>
          </p:cNvSpPr>
          <p:nvPr>
            <p:ph type="title"/>
          </p:nvPr>
        </p:nvSpPr>
        <p:spPr/>
        <p:txBody>
          <a:bodyPr/>
          <a:lstStyle/>
          <a:p>
            <a:r>
              <a:rPr lang="en-US" dirty="0"/>
              <a:t>Literature Review</a:t>
            </a:r>
          </a:p>
        </p:txBody>
      </p:sp>
      <p:sp>
        <p:nvSpPr>
          <p:cNvPr id="3" name="Content Placeholder 2">
            <a:extLst>
              <a:ext uri="{FF2B5EF4-FFF2-40B4-BE49-F238E27FC236}">
                <a16:creationId xmlns:a16="http://schemas.microsoft.com/office/drawing/2014/main" id="{C6505032-F1FD-9BC3-40A6-4321153ADBF7}"/>
              </a:ext>
            </a:extLst>
          </p:cNvPr>
          <p:cNvSpPr>
            <a:spLocks noGrp="1"/>
          </p:cNvSpPr>
          <p:nvPr>
            <p:ph idx="1"/>
          </p:nvPr>
        </p:nvSpPr>
        <p:spPr/>
        <p:txBody>
          <a:bodyPr/>
          <a:lstStyle/>
          <a:p>
            <a:r>
              <a:rPr lang="en-US" sz="1600" dirty="0" err="1">
                <a:latin typeface="+mn-lt"/>
              </a:rPr>
              <a:t>Humera</a:t>
            </a:r>
            <a:r>
              <a:rPr lang="en-US" sz="1600" dirty="0">
                <a:latin typeface="+mn-lt"/>
              </a:rPr>
              <a:t> </a:t>
            </a:r>
            <a:r>
              <a:rPr lang="en-US" sz="1600" dirty="0" err="1">
                <a:latin typeface="+mn-lt"/>
              </a:rPr>
              <a:t>Shaziya</a:t>
            </a:r>
            <a:r>
              <a:rPr lang="en-US" sz="1600" dirty="0">
                <a:latin typeface="+mn-lt"/>
              </a:rPr>
              <a:t> et al. in this paper classified movie reviews for sentiment analysis using WEKA Tool. They enhanced the earlier work done in sentiment categorization which analyzes opinions which express either positive or negative sentiment</a:t>
            </a:r>
          </a:p>
          <a:p>
            <a:endParaRPr lang="en-US" sz="1600" dirty="0">
              <a:latin typeface="+mn-lt"/>
            </a:endParaRPr>
          </a:p>
          <a:p>
            <a:endParaRPr lang="en-US" sz="1600" dirty="0">
              <a:latin typeface="+mn-lt"/>
            </a:endParaRPr>
          </a:p>
          <a:p>
            <a:r>
              <a:rPr lang="en-US" sz="1600" dirty="0" err="1">
                <a:latin typeface="+mn-lt"/>
              </a:rPr>
              <a:t>Nandal</a:t>
            </a:r>
            <a:r>
              <a:rPr lang="en-US" sz="1600" dirty="0">
                <a:latin typeface="+mn-lt"/>
              </a:rPr>
              <a:t>. in this paper classified amazon product reviews for sentiment analysis using SVM(Support Vector Machine) Tool. The study examined how words can shift in meaning depending on the context in which they're used, and how this impacts the overall evaluation of a product and its specific features. The findings of the analysis were impressive.</a:t>
            </a:r>
          </a:p>
          <a:p>
            <a:pPr marL="0" indent="0">
              <a:buNone/>
            </a:pPr>
            <a:endParaRPr lang="en-US" sz="1600" dirty="0">
              <a:latin typeface="+mn-lt"/>
            </a:endParaRPr>
          </a:p>
          <a:p>
            <a:endParaRPr lang="en-US" sz="1600" dirty="0">
              <a:latin typeface="+mn-lt"/>
            </a:endParaRPr>
          </a:p>
          <a:p>
            <a:endParaRPr lang="en-US" sz="1600" dirty="0">
              <a:latin typeface="+mn-lt"/>
            </a:endParaRPr>
          </a:p>
          <a:p>
            <a:endParaRPr lang="en-US" dirty="0"/>
          </a:p>
        </p:txBody>
      </p:sp>
    </p:spTree>
    <p:extLst>
      <p:ext uri="{BB962C8B-B14F-4D97-AF65-F5344CB8AC3E}">
        <p14:creationId xmlns:p14="http://schemas.microsoft.com/office/powerpoint/2010/main" val="723864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800C7-71EC-BCC6-833F-34AEBECC0B33}"/>
              </a:ext>
            </a:extLst>
          </p:cNvPr>
          <p:cNvSpPr>
            <a:spLocks noGrp="1"/>
          </p:cNvSpPr>
          <p:nvPr>
            <p:ph type="title"/>
          </p:nvPr>
        </p:nvSpPr>
        <p:spPr/>
        <p:txBody>
          <a:bodyPr/>
          <a:lstStyle/>
          <a:p>
            <a:r>
              <a:rPr lang="en-US" dirty="0"/>
              <a:t>Proposal Model</a:t>
            </a:r>
          </a:p>
        </p:txBody>
      </p:sp>
      <p:sp>
        <p:nvSpPr>
          <p:cNvPr id="3" name="Content Placeholder 2">
            <a:extLst>
              <a:ext uri="{FF2B5EF4-FFF2-40B4-BE49-F238E27FC236}">
                <a16:creationId xmlns:a16="http://schemas.microsoft.com/office/drawing/2014/main" id="{E2ABE63F-9B62-7F8B-172B-C6A1F62E8EC0}"/>
              </a:ext>
            </a:extLst>
          </p:cNvPr>
          <p:cNvSpPr>
            <a:spLocks noGrp="1"/>
          </p:cNvSpPr>
          <p:nvPr>
            <p:ph idx="1"/>
          </p:nvPr>
        </p:nvSpPr>
        <p:spPr/>
        <p:txBody>
          <a:bodyPr/>
          <a:lstStyle/>
          <a:p>
            <a:r>
              <a:rPr lang="en-US" dirty="0"/>
              <a:t>The research began with an examination of many research and review articles on sentiment analysis, and each publication's summary was prepared by reading and comprehending the document. </a:t>
            </a:r>
          </a:p>
          <a:p>
            <a:endParaRPr lang="en-US" dirty="0"/>
          </a:p>
          <a:p>
            <a:r>
              <a:rPr lang="en-US" dirty="0"/>
              <a:t>Examine popular classification techniques such as Nave Bayes, Random Forest, k-nearest neighbor, Decision Tree Induction, and Support Vector Machine.</a:t>
            </a:r>
          </a:p>
        </p:txBody>
      </p:sp>
    </p:spTree>
    <p:extLst>
      <p:ext uri="{BB962C8B-B14F-4D97-AF65-F5344CB8AC3E}">
        <p14:creationId xmlns:p14="http://schemas.microsoft.com/office/powerpoint/2010/main" val="1513665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9008A-80E2-5528-E234-3B6F9D1DE1DD}"/>
              </a:ext>
            </a:extLst>
          </p:cNvPr>
          <p:cNvSpPr>
            <a:spLocks noGrp="1"/>
          </p:cNvSpPr>
          <p:nvPr>
            <p:ph type="title"/>
          </p:nvPr>
        </p:nvSpPr>
        <p:spPr/>
        <p:txBody>
          <a:bodyPr/>
          <a:lstStyle/>
          <a:p>
            <a:r>
              <a:rPr lang="en-US" dirty="0"/>
              <a:t>Milestones</a:t>
            </a:r>
          </a:p>
        </p:txBody>
      </p:sp>
      <p:sp>
        <p:nvSpPr>
          <p:cNvPr id="3" name="Content Placeholder 2">
            <a:extLst>
              <a:ext uri="{FF2B5EF4-FFF2-40B4-BE49-F238E27FC236}">
                <a16:creationId xmlns:a16="http://schemas.microsoft.com/office/drawing/2014/main" id="{3452F171-F8D8-A03E-EDDA-44196E4A6A45}"/>
              </a:ext>
            </a:extLst>
          </p:cNvPr>
          <p:cNvSpPr>
            <a:spLocks noGrp="1"/>
          </p:cNvSpPr>
          <p:nvPr>
            <p:ph idx="1"/>
          </p:nvPr>
        </p:nvSpPr>
        <p:spPr>
          <a:xfrm>
            <a:off x="1103312" y="2052918"/>
            <a:ext cx="9322950" cy="4195481"/>
          </a:xfrm>
        </p:spPr>
        <p:txBody>
          <a:bodyPr/>
          <a:lstStyle/>
          <a:p>
            <a:pPr marL="0" indent="0">
              <a:buNone/>
            </a:pPr>
            <a:r>
              <a:rPr lang="en-US" sz="2800" dirty="0"/>
              <a:t>Milestone 1: Data Preparation and data exploration</a:t>
            </a:r>
          </a:p>
          <a:p>
            <a:pPr marL="0" indent="0">
              <a:buNone/>
            </a:pPr>
            <a:endParaRPr lang="en-US" dirty="0"/>
          </a:p>
          <a:p>
            <a:r>
              <a:rPr lang="en-US" sz="1600" dirty="0"/>
              <a:t>Pandas describe method will give some statistical parameters of the dataset like count, mean and standard deviation. </a:t>
            </a:r>
          </a:p>
          <a:p>
            <a:endParaRPr lang="en-US" sz="1600" dirty="0"/>
          </a:p>
          <a:p>
            <a:r>
              <a:rPr lang="en-US" sz="1600" dirty="0"/>
              <a:t>To get a quick overview of the dataset we will use the </a:t>
            </a:r>
            <a:r>
              <a:rPr lang="en-US" sz="1600" dirty="0" err="1"/>
              <a:t>dataframe.info</a:t>
            </a:r>
            <a:r>
              <a:rPr lang="en-US" sz="1600" dirty="0"/>
              <a:t>() function.</a:t>
            </a:r>
          </a:p>
        </p:txBody>
      </p:sp>
    </p:spTree>
    <p:extLst>
      <p:ext uri="{BB962C8B-B14F-4D97-AF65-F5344CB8AC3E}">
        <p14:creationId xmlns:p14="http://schemas.microsoft.com/office/powerpoint/2010/main" val="3513149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4A291-F4DF-8261-93D4-2A08976579BA}"/>
              </a:ext>
            </a:extLst>
          </p:cNvPr>
          <p:cNvSpPr>
            <a:spLocks noGrp="1"/>
          </p:cNvSpPr>
          <p:nvPr>
            <p:ph type="title"/>
          </p:nvPr>
        </p:nvSpPr>
        <p:spPr/>
        <p:txBody>
          <a:bodyPr/>
          <a:lstStyle/>
          <a:p>
            <a:r>
              <a:rPr lang="en-US" dirty="0"/>
              <a:t>Milestones</a:t>
            </a:r>
          </a:p>
        </p:txBody>
      </p:sp>
      <p:sp>
        <p:nvSpPr>
          <p:cNvPr id="3" name="Content Placeholder 2">
            <a:extLst>
              <a:ext uri="{FF2B5EF4-FFF2-40B4-BE49-F238E27FC236}">
                <a16:creationId xmlns:a16="http://schemas.microsoft.com/office/drawing/2014/main" id="{BC485208-9A10-6714-7B17-21833D1F2CC0}"/>
              </a:ext>
            </a:extLst>
          </p:cNvPr>
          <p:cNvSpPr>
            <a:spLocks noGrp="1"/>
          </p:cNvSpPr>
          <p:nvPr>
            <p:ph idx="1"/>
          </p:nvPr>
        </p:nvSpPr>
        <p:spPr/>
        <p:txBody>
          <a:bodyPr>
            <a:normAutofit/>
          </a:bodyPr>
          <a:lstStyle/>
          <a:p>
            <a:pPr marL="0" indent="0">
              <a:buNone/>
            </a:pPr>
            <a:r>
              <a:rPr lang="en-US" sz="2800" dirty="0"/>
              <a:t>Milestone 2: Data Cleaning</a:t>
            </a:r>
          </a:p>
          <a:p>
            <a:pPr marL="0" indent="0">
              <a:buNone/>
            </a:pPr>
            <a:endParaRPr lang="en-US" sz="2800" dirty="0"/>
          </a:p>
          <a:p>
            <a:r>
              <a:rPr lang="en-US" sz="1600" dirty="0"/>
              <a:t>Cleaning and preprocessing of data</a:t>
            </a:r>
          </a:p>
          <a:p>
            <a:endParaRPr lang="en-US" sz="1600" dirty="0"/>
          </a:p>
          <a:p>
            <a:r>
              <a:rPr lang="en-US" sz="1600" dirty="0"/>
              <a:t>Using the </a:t>
            </a:r>
            <a:r>
              <a:rPr lang="en-US" sz="1600" dirty="0" err="1"/>
              <a:t>gensim</a:t>
            </a:r>
            <a:r>
              <a:rPr lang="en-US" sz="1600" dirty="0"/>
              <a:t> module, use the DOC2VEC function to convert text to vectors</a:t>
            </a:r>
          </a:p>
          <a:p>
            <a:endParaRPr lang="en-US" sz="1600" dirty="0"/>
          </a:p>
          <a:p>
            <a:r>
              <a:rPr lang="en-US" sz="1600" dirty="0"/>
              <a:t>By using </a:t>
            </a:r>
            <a:r>
              <a:rPr lang="en-US" sz="1600" dirty="0" err="1"/>
              <a:t>SentimentIntensityAnalyzer</a:t>
            </a:r>
            <a:r>
              <a:rPr lang="en-US" sz="1600" dirty="0"/>
              <a:t> we find the polarity scores and plot word cloud</a:t>
            </a:r>
          </a:p>
        </p:txBody>
      </p:sp>
    </p:spTree>
    <p:extLst>
      <p:ext uri="{BB962C8B-B14F-4D97-AF65-F5344CB8AC3E}">
        <p14:creationId xmlns:p14="http://schemas.microsoft.com/office/powerpoint/2010/main" val="985950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85294-4D83-B1C7-B832-0E8D7617BEF8}"/>
              </a:ext>
            </a:extLst>
          </p:cNvPr>
          <p:cNvSpPr>
            <a:spLocks noGrp="1"/>
          </p:cNvSpPr>
          <p:nvPr>
            <p:ph type="title"/>
          </p:nvPr>
        </p:nvSpPr>
        <p:spPr/>
        <p:txBody>
          <a:bodyPr/>
          <a:lstStyle/>
          <a:p>
            <a:r>
              <a:rPr lang="en-US" dirty="0"/>
              <a:t>Milestones</a:t>
            </a:r>
          </a:p>
        </p:txBody>
      </p:sp>
      <p:sp>
        <p:nvSpPr>
          <p:cNvPr id="3" name="Content Placeholder 2">
            <a:extLst>
              <a:ext uri="{FF2B5EF4-FFF2-40B4-BE49-F238E27FC236}">
                <a16:creationId xmlns:a16="http://schemas.microsoft.com/office/drawing/2014/main" id="{94ABFEB3-00C3-5D7C-2925-D3093ECEB734}"/>
              </a:ext>
            </a:extLst>
          </p:cNvPr>
          <p:cNvSpPr>
            <a:spLocks noGrp="1"/>
          </p:cNvSpPr>
          <p:nvPr>
            <p:ph idx="1"/>
          </p:nvPr>
        </p:nvSpPr>
        <p:spPr/>
        <p:txBody>
          <a:bodyPr/>
          <a:lstStyle/>
          <a:p>
            <a:pPr marL="0" indent="0">
              <a:buNone/>
            </a:pPr>
            <a:r>
              <a:rPr lang="en-US" sz="2800" dirty="0"/>
              <a:t>Milestone 3: Classifier</a:t>
            </a:r>
          </a:p>
          <a:p>
            <a:endParaRPr lang="en-US" dirty="0"/>
          </a:p>
          <a:p>
            <a:r>
              <a:rPr lang="en-US" sz="1600" dirty="0">
                <a:latin typeface="+mn-lt"/>
              </a:rPr>
              <a:t>We will use Random forest as a learning method (</a:t>
            </a:r>
            <a:r>
              <a:rPr lang="en-US" sz="1600" dirty="0">
                <a:effectLst/>
                <a:latin typeface="+mn-lt"/>
                <a:ea typeface="Calibri" panose="020F0502020204030204" pitchFamily="34" charset="0"/>
                <a:cs typeface="Times New Roman" panose="02020603050405020304" pitchFamily="18" charset="0"/>
              </a:rPr>
              <a:t>it can be used for both classification and regression tasks)</a:t>
            </a:r>
          </a:p>
          <a:p>
            <a:endParaRPr lang="en-US" sz="1600" dirty="0">
              <a:latin typeface="+mn-lt"/>
              <a:ea typeface="Calibri" panose="020F0502020204030204" pitchFamily="34" charset="0"/>
              <a:cs typeface="Times New Roman" panose="02020603050405020304" pitchFamily="18" charset="0"/>
            </a:endParaRPr>
          </a:p>
          <a:p>
            <a:r>
              <a:rPr lang="en-US" sz="1600" dirty="0">
                <a:effectLst/>
                <a:latin typeface="+mn-lt"/>
                <a:ea typeface="Calibri" panose="020F0502020204030204" pitchFamily="34" charset="0"/>
                <a:cs typeface="Times New Roman" panose="02020603050405020304" pitchFamily="18" charset="0"/>
              </a:rPr>
              <a:t>It makes group of decision trees, usually trained with the “bagging” method</a:t>
            </a:r>
          </a:p>
          <a:p>
            <a:endParaRPr lang="en-US" dirty="0"/>
          </a:p>
        </p:txBody>
      </p:sp>
    </p:spTree>
    <p:extLst>
      <p:ext uri="{BB962C8B-B14F-4D97-AF65-F5344CB8AC3E}">
        <p14:creationId xmlns:p14="http://schemas.microsoft.com/office/powerpoint/2010/main" val="28092786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{EF087EF8-FEB7-BD45-ACE9-DEDAB21EF2F6}tf10001070</Template>
  <TotalTime>1049</TotalTime>
  <Words>1634</Words>
  <Application>Microsoft Macintosh PowerPoint</Application>
  <PresentationFormat>Widescreen</PresentationFormat>
  <Paragraphs>163</Paragraphs>
  <Slides>21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Avenir-LT-W01_35-Light</vt:lpstr>
      <vt:lpstr>Calibri</vt:lpstr>
      <vt:lpstr>Century Gothic</vt:lpstr>
      <vt:lpstr>Helvetica Neue</vt:lpstr>
      <vt:lpstr>Roboto</vt:lpstr>
      <vt:lpstr>Wingdings 3</vt:lpstr>
      <vt:lpstr>Ion</vt:lpstr>
      <vt:lpstr>Sentiment Analysis on Hotel Reviews                Group 7                                                               Ajith Busipally                                                                                                                 Pavansai Pottimuthi                 Siva Teja Segu                 Sreehari Revuri                 </vt:lpstr>
      <vt:lpstr>Introduction </vt:lpstr>
      <vt:lpstr>Problem Statement</vt:lpstr>
      <vt:lpstr>Why is it important?</vt:lpstr>
      <vt:lpstr>Literature Review</vt:lpstr>
      <vt:lpstr>Proposal Model</vt:lpstr>
      <vt:lpstr>Milestones</vt:lpstr>
      <vt:lpstr>Milestones</vt:lpstr>
      <vt:lpstr>Milestones</vt:lpstr>
      <vt:lpstr>Milestones</vt:lpstr>
      <vt:lpstr>Background</vt:lpstr>
      <vt:lpstr>Contd..</vt:lpstr>
      <vt:lpstr>Dataset</vt:lpstr>
      <vt:lpstr>Key Concepts</vt:lpstr>
      <vt:lpstr>Bag of Words ( BOW)</vt:lpstr>
      <vt:lpstr>Lemmatization</vt:lpstr>
      <vt:lpstr>TF-IDF (Term Frequency and Inverse Dense Frequency)</vt:lpstr>
      <vt:lpstr>Word2vec</vt:lpstr>
      <vt:lpstr>Random Forest</vt:lpstr>
      <vt:lpstr>Infrastructure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on Hotel Reviews                Group 7                                                                Ajith Busipally                                                                                                                 Pavansai Pottimuthi                 Siva Teja Segu                Sreehari Revuri                 </dc:title>
  <dc:creator>Segu, Siva Teja</dc:creator>
  <cp:lastModifiedBy>Revuri, Sreehari</cp:lastModifiedBy>
  <cp:revision>55</cp:revision>
  <dcterms:created xsi:type="dcterms:W3CDTF">2023-02-23T14:57:26Z</dcterms:created>
  <dcterms:modified xsi:type="dcterms:W3CDTF">2023-03-02T21:55:08Z</dcterms:modified>
</cp:coreProperties>
</file>